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30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5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7" r:id="rId44"/>
    <p:sldId id="297" r:id="rId45"/>
    <p:sldId id="298" r:id="rId46"/>
    <p:sldId id="299" r:id="rId47"/>
    <p:sldId id="300" r:id="rId48"/>
    <p:sldId id="301" r:id="rId49"/>
    <p:sldId id="302" r:id="rId50"/>
    <p:sldId id="308" r:id="rId51"/>
    <p:sldId id="343" r:id="rId52"/>
    <p:sldId id="310" r:id="rId53"/>
    <p:sldId id="306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2" r:id="rId83"/>
    <p:sldId id="340" r:id="rId84"/>
    <p:sldId id="341" r:id="rId85"/>
  </p:sldIdLst>
  <p:sldSz cx="12192000" cy="6858000"/>
  <p:notesSz cx="6858000" cy="9144000"/>
  <p:embeddedFontLst>
    <p:embeddedFont>
      <p:font typeface="Malgun Gothic" pitchFamily="50" charset="-127"/>
      <p:regular r:id="rId87"/>
      <p:bold r:id="rId88"/>
    </p:embeddedFont>
    <p:embeddedFont>
      <p:font typeface="HY동녘M" pitchFamily="18" charset="-127"/>
      <p:regular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5" roundtripDataSignature="AMtx7mgsaEjngQi5s95OAfxVh8uUzsN6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280"/>
    <a:srgbClr val="666666"/>
    <a:srgbClr val="595959"/>
    <a:srgbClr val="262626"/>
    <a:srgbClr val="FF5B5B"/>
    <a:srgbClr val="F8F8F8"/>
    <a:srgbClr val="FF9999"/>
    <a:srgbClr val="002B82"/>
    <a:srgbClr val="FF6969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73C8F28-5196-4AA6-9BB1-2E5109015D19}">
  <a:tblStyle styleId="{C73C8F28-5196-4AA6-9BB1-2E5109015D1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ADEDDA-E2DC-4366-90A8-366FECFF20B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2883" autoAdjust="0"/>
  </p:normalViewPr>
  <p:slideViewPr>
    <p:cSldViewPr snapToGrid="0">
      <p:cViewPr>
        <p:scale>
          <a:sx n="60" d="100"/>
          <a:sy n="60" d="100"/>
        </p:scale>
        <p:origin x="-1248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5" Type="http://customschemas.google.com/relationships/presentationmetadata" Target="meta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15454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저희는 트롤 아닌 </a:t>
            </a:r>
            <a:r>
              <a:rPr lang="ko-KR" altLang="en-US" dirty="0" err="1"/>
              <a:t>크롤</a:t>
            </a:r>
            <a:r>
              <a:rPr lang="ko-KR" altLang="en-US" dirty="0"/>
              <a:t> 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모두 </a:t>
            </a:r>
            <a:r>
              <a:rPr lang="ko-KR" altLang="en-US" dirty="0" err="1"/>
              <a:t>크롤링의</a:t>
            </a:r>
            <a:r>
              <a:rPr lang="ko-KR" altLang="en-US" dirty="0"/>
              <a:t> 전문가가 됐을 정도로 </a:t>
            </a:r>
            <a:r>
              <a:rPr lang="ko-KR" altLang="en-US" dirty="0" err="1"/>
              <a:t>크롤링을</a:t>
            </a:r>
            <a:r>
              <a:rPr lang="ko-KR" altLang="en-US" dirty="0"/>
              <a:t> 도가 터서 조이름이 </a:t>
            </a:r>
            <a:r>
              <a:rPr lang="en-US" altLang="ko-KR" dirty="0"/>
              <a:t>‘</a:t>
            </a:r>
            <a:r>
              <a:rPr lang="ko-KR" altLang="en-US" dirty="0"/>
              <a:t>트롤 아닌 </a:t>
            </a:r>
            <a:r>
              <a:rPr lang="ko-KR" altLang="en-US" dirty="0" err="1"/>
              <a:t>크롤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프로젝트는 총 두가지인데 첫번째가 주프로젝트</a:t>
            </a:r>
            <a:r>
              <a:rPr lang="en-US" altLang="ko-KR" dirty="0"/>
              <a:t>, </a:t>
            </a:r>
            <a:r>
              <a:rPr lang="ko-KR" altLang="en-US" dirty="0"/>
              <a:t>두번째가 서브 프로젝트로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발표할 주프로젝트는 ‘제</a:t>
            </a:r>
            <a:r>
              <a:rPr lang="en-US" altLang="ko-KR" dirty="0"/>
              <a:t>2</a:t>
            </a:r>
            <a:r>
              <a:rPr lang="ko-KR" altLang="en-US" dirty="0"/>
              <a:t>의 립스틱 효과 발굴 및 주요 카드사 이벤트 검증 프로젝트</a:t>
            </a:r>
            <a:r>
              <a:rPr lang="en-US" altLang="ko-KR" dirty="0"/>
              <a:t>’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본격적으로 분석에 들어가기에 앞서 가설을 세워보았습니다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가설 첫번째</a:t>
            </a:r>
            <a:r>
              <a:rPr lang="en-US" altLang="ko-KR" dirty="0"/>
              <a:t>, ‘</a:t>
            </a:r>
            <a:r>
              <a:rPr lang="ko-KR" altLang="en-US" dirty="0"/>
              <a:t>경기 </a:t>
            </a:r>
            <a:r>
              <a:rPr lang="en-US" altLang="ko-KR" dirty="0"/>
              <a:t>~’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</a:t>
            </a:r>
            <a:r>
              <a:rPr lang="en-US" altLang="ko-KR" dirty="0"/>
              <a:t>, ‘</a:t>
            </a:r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가지 </a:t>
            </a:r>
            <a:r>
              <a:rPr lang="en-US" altLang="ko-KR" dirty="0"/>
              <a:t>~’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‘교통비</a:t>
            </a:r>
            <a:r>
              <a:rPr lang="en-US" altLang="ko-KR" dirty="0"/>
              <a:t>~’ </a:t>
            </a:r>
            <a:r>
              <a:rPr lang="ko-KR" altLang="en-US" dirty="0"/>
              <a:t>자가용이 있어도 기름값을 절약하기 위해 ‘대중교통</a:t>
            </a:r>
            <a:r>
              <a:rPr lang="en-US" altLang="ko-KR" dirty="0"/>
              <a:t>~’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교양오락</a:t>
            </a:r>
            <a:r>
              <a:rPr lang="en-US" altLang="ko-KR" dirty="0"/>
              <a:t>~’ </a:t>
            </a:r>
            <a:r>
              <a:rPr lang="ko-KR" altLang="en-US" dirty="0"/>
              <a:t>밖에 나가서 문화생활을 즐기기보다 집에서 콘텐츠를 보여 여가생활을 즐길 것이라 예상해 ‘콘텐츠</a:t>
            </a:r>
            <a:r>
              <a:rPr lang="en-US" altLang="ko-KR" dirty="0"/>
              <a:t>~’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‘</a:t>
            </a:r>
            <a:r>
              <a:rPr lang="ko-KR" altLang="en-US" dirty="0"/>
              <a:t>이 외</a:t>
            </a:r>
            <a:r>
              <a:rPr lang="en-US" altLang="ko-KR" dirty="0"/>
              <a:t>~ </a:t>
            </a:r>
            <a:r>
              <a:rPr lang="ko-KR" altLang="en-US" dirty="0"/>
              <a:t>홈쇼핑’ 내구재비에서는 먹다 남은 음식물을 보관하기 위해 대형 냉장고 지출이 클 것이라고 예상했습니다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e04570c44_4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가설 세번째</a:t>
            </a:r>
            <a:r>
              <a:rPr lang="en-US" altLang="ko-KR" dirty="0"/>
              <a:t>, ‘</a:t>
            </a:r>
            <a:r>
              <a:rPr lang="ko-KR" altLang="en-US" dirty="0"/>
              <a:t>이벤트</a:t>
            </a:r>
            <a:r>
              <a:rPr lang="en-US" altLang="ko-KR" dirty="0"/>
              <a:t>~’ </a:t>
            </a:r>
            <a:r>
              <a:rPr lang="ko-KR" altLang="en-US" dirty="0"/>
              <a:t>클래스 내 설문조사를 시행해본 결과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개의 응답 중 국민카드가 </a:t>
            </a:r>
            <a:r>
              <a:rPr lang="en-US" altLang="ko-KR" dirty="0"/>
              <a:t>36.8%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이어 신한카드</a:t>
            </a:r>
            <a:r>
              <a:rPr lang="en-US" altLang="ko-KR" dirty="0"/>
              <a:t>, </a:t>
            </a:r>
            <a:r>
              <a:rPr lang="ko-KR" altLang="en-US" dirty="0"/>
              <a:t>삼성카드 순서로 집계되었습니다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7e04570c44_4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분석 방향입니다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EDA</a:t>
            </a:r>
            <a:r>
              <a:rPr lang="ko-KR" altLang="en-US" dirty="0"/>
              <a:t>를 통해 데이터를 파악하고 경기 침체기를 탐색합니다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경기 침체기를 설정한 후</a:t>
            </a:r>
            <a:r>
              <a:rPr lang="en-US" altLang="ko-KR" dirty="0"/>
              <a:t>, </a:t>
            </a:r>
            <a:r>
              <a:rPr lang="ko-KR" altLang="en-US" dirty="0"/>
              <a:t>항목별 지출 트렌드를 확인합니다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지출 항목을 검증하기 위해 </a:t>
            </a:r>
            <a:r>
              <a:rPr lang="ko-KR" altLang="en-US" dirty="0" err="1"/>
              <a:t>크롤링을</a:t>
            </a:r>
            <a:r>
              <a:rPr lang="ko-KR" altLang="en-US" dirty="0"/>
              <a:t> 시행합니다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크롤링된</a:t>
            </a:r>
            <a:r>
              <a:rPr lang="ko-KR" altLang="en-US" dirty="0"/>
              <a:t> 텍스트 데이터를 분석하고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항목별 시계열 예측을 통해 프로젝트의 효용성을 말씀드리고자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자세한 분석 코드는 오른쪽에 보이는 </a:t>
            </a:r>
            <a:r>
              <a:rPr lang="ko-KR" altLang="en-US" dirty="0" err="1"/>
              <a:t>깃허브</a:t>
            </a:r>
            <a:r>
              <a:rPr lang="ko-KR" altLang="en-US" dirty="0"/>
              <a:t> 주소에서 확인하실 수 있으니 궁금하신 분들은 들어가셔서 보시면 될 것 같습니다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</a:t>
            </a:r>
            <a:r>
              <a:rPr lang="en-US" altLang="ko-KR" dirty="0"/>
              <a:t>, EDA </a:t>
            </a:r>
            <a:r>
              <a:rPr lang="ko-KR" altLang="en-US" dirty="0"/>
              <a:t>및 경기 침체기 탐색입니다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컬럼은 항목명</a:t>
            </a:r>
            <a:r>
              <a:rPr lang="en-US" altLang="ko-KR" dirty="0"/>
              <a:t>1, </a:t>
            </a:r>
            <a:r>
              <a:rPr lang="ko-KR" altLang="en-US" dirty="0"/>
              <a:t>항목명</a:t>
            </a:r>
            <a:r>
              <a:rPr lang="en-US" altLang="ko-KR" dirty="0"/>
              <a:t>2, 2015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월까지 </a:t>
            </a:r>
            <a:r>
              <a:rPr lang="en-US" altLang="ko-KR" dirty="0"/>
              <a:t>5</a:t>
            </a:r>
            <a:r>
              <a:rPr lang="ko-KR" altLang="en-US" dirty="0"/>
              <a:t>년간의 월별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항목명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merge</a:t>
            </a:r>
            <a:r>
              <a:rPr lang="ko-KR" altLang="en-US" dirty="0"/>
              <a:t>한 경기종합지수를 포함한 항목별 지출전망</a:t>
            </a:r>
            <a:r>
              <a:rPr lang="en-US" altLang="ko-KR" dirty="0"/>
              <a:t>, </a:t>
            </a:r>
            <a:r>
              <a:rPr lang="ko-KR" altLang="en-US" dirty="0"/>
              <a:t>소비자 심리지수가 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소비자 심리지수란 전반적인 소비자 심리를 종합적으로 판단해 합성한 지표로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100</a:t>
            </a:r>
            <a:r>
              <a:rPr lang="ko-KR" altLang="en-US" dirty="0"/>
              <a:t>보다 높으면 현재 경제 상황을 낙관적으로</a:t>
            </a:r>
            <a:r>
              <a:rPr lang="en-US" altLang="ko-KR" dirty="0"/>
              <a:t>, 100</a:t>
            </a:r>
            <a:r>
              <a:rPr lang="ko-KR" altLang="en-US" dirty="0"/>
              <a:t>보다 낮으면 비관적으로 바라보고 있음을 의미합니다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항목명</a:t>
            </a:r>
            <a:r>
              <a:rPr lang="en-US" altLang="ko-KR" dirty="0"/>
              <a:t>2</a:t>
            </a:r>
            <a:r>
              <a:rPr lang="ko-KR" altLang="en-US" dirty="0"/>
              <a:t>는 전체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연령대별로 구분되어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efa34507b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정형 데이터의 </a:t>
            </a:r>
            <a:r>
              <a:rPr lang="ko-KR" altLang="en-US" dirty="0" err="1"/>
              <a:t>결측치는</a:t>
            </a:r>
            <a:r>
              <a:rPr lang="ko-KR" altLang="en-US" dirty="0"/>
              <a:t> 아직 산출되지 않은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경기종합지수를 제외하고는 없습니다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비정형 데이터는 직접 크롤링한 데이터로 </a:t>
            </a:r>
            <a:r>
              <a:rPr lang="ko-KR" altLang="en-US" dirty="0" err="1"/>
              <a:t>결측치가</a:t>
            </a:r>
            <a:r>
              <a:rPr lang="ko-KR" altLang="en-US" dirty="0"/>
              <a:t> 없었으며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데이터 모두 깨끗한 상태임을 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g6efa34507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efa34507b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경기 침체기를 설정하기 위해 그래프를 살펴보았습니다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그래스에서</a:t>
            </a:r>
            <a:r>
              <a:rPr lang="ko-KR" altLang="en-US" dirty="0"/>
              <a:t> 빨간 선은 현재 경제 상황을 객관적으로 알려주는 경기종합지수고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파란 선은 현재 경제 상황을 주관적으로 판단하는 </a:t>
            </a:r>
            <a:r>
              <a:rPr lang="ko-KR" altLang="en-US" dirty="0" err="1"/>
              <a:t>소비자심리지수입니다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원데이터 그래프로는 증감 추이를 정확히 파악할 수 없으므로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한달 씩 늘려보며 이동평균 그래프를 살펴본 결과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g6efa34507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fa34507b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개월 이동평균 그래프를 보았을 때 경제상황의 증감 추이를 가장 잘 파악할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6efa34507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efa34507b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 err="1"/>
              <a:t>년동안의</a:t>
            </a:r>
            <a:r>
              <a:rPr lang="ko-KR" altLang="en-US" dirty="0"/>
              <a:t> 전체 기간 중</a:t>
            </a:r>
            <a:r>
              <a:rPr lang="en-US" altLang="ko-KR" dirty="0"/>
              <a:t>, </a:t>
            </a:r>
            <a:r>
              <a:rPr lang="ko-KR" altLang="en-US" dirty="0"/>
              <a:t>선행하는 경기종합지수와 </a:t>
            </a:r>
            <a:r>
              <a:rPr lang="ko-KR" altLang="en-US" dirty="0" err="1"/>
              <a:t>후행하는</a:t>
            </a:r>
            <a:r>
              <a:rPr lang="ko-KR" altLang="en-US" dirty="0"/>
              <a:t> 소비자심리지수의 상관계수는 </a:t>
            </a:r>
            <a:r>
              <a:rPr lang="en-US" altLang="ko-KR" dirty="0"/>
              <a:t>0.37</a:t>
            </a:r>
            <a:r>
              <a:rPr lang="ko-KR" altLang="en-US" dirty="0"/>
              <a:t>로 어느 정도 양의 상관관계가 있었으며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중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월부터 </a:t>
            </a:r>
            <a:r>
              <a:rPr lang="en-US" altLang="ko-KR" dirty="0"/>
              <a:t>2018 12</a:t>
            </a:r>
            <a:r>
              <a:rPr lang="ko-KR" altLang="en-US" dirty="0"/>
              <a:t>월까지 두 지표의 상관계수는 </a:t>
            </a:r>
            <a:r>
              <a:rPr lang="en-US" altLang="ko-KR" dirty="0"/>
              <a:t>0.96</a:t>
            </a:r>
            <a:r>
              <a:rPr lang="ko-KR" altLang="en-US" dirty="0"/>
              <a:t>로 매우 일치하는 경향을 보였습니다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g6efa34507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efa34507b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저희는 경기종합지수가 하락하는 시점부터 소비자심리지수의 하락이 끝나는 시점까지의 기간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월부터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월까지 총 </a:t>
            </a:r>
            <a:r>
              <a:rPr lang="en-US" altLang="ko-KR" dirty="0"/>
              <a:t>1</a:t>
            </a:r>
            <a:r>
              <a:rPr lang="ko-KR" altLang="en-US" dirty="0"/>
              <a:t>년 반 기간을 경기침체기로 설정하였습니다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또한 일반적으로 정의하는 불황시기가 아니라 두 경기지표의 낙폭이 가장 큰 시기를 분석에 이용할 경기침체기로 정의했습니다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g6efa34507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efa34507b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크롤링</a:t>
            </a:r>
            <a:r>
              <a:rPr lang="ko-KR" altLang="en-US" dirty="0"/>
              <a:t> 기간은 경기침체기와 다르게 두 경기지표가 동시에 하락하는 기간인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월까지의 </a:t>
            </a:r>
            <a:r>
              <a:rPr lang="en-US" altLang="ko-KR" dirty="0"/>
              <a:t>6</a:t>
            </a:r>
            <a:r>
              <a:rPr lang="ko-KR" altLang="en-US" dirty="0"/>
              <a:t>개월 기간으로 설정했습니다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g6efa34507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8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04570c44_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팀원입니다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실물과 조금 다를 수도 있지만 잘 보시면 저희 팀이 다 맞고요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김아영</a:t>
            </a:r>
            <a:r>
              <a:rPr lang="en-US" altLang="ko-KR" dirty="0"/>
              <a:t>, </a:t>
            </a:r>
            <a:r>
              <a:rPr lang="ko-KR" altLang="en-US" dirty="0"/>
              <a:t>김태희</a:t>
            </a:r>
            <a:r>
              <a:rPr lang="en-US" altLang="ko-KR" dirty="0"/>
              <a:t>, </a:t>
            </a:r>
            <a:r>
              <a:rPr lang="ko-KR" altLang="en-US" dirty="0"/>
              <a:t>박수진</a:t>
            </a:r>
            <a:r>
              <a:rPr lang="en-US" altLang="ko-KR" dirty="0"/>
              <a:t>, </a:t>
            </a:r>
            <a:r>
              <a:rPr lang="ko-KR" altLang="en-US" dirty="0" err="1"/>
              <a:t>백단익</a:t>
            </a:r>
            <a:r>
              <a:rPr lang="en-US" altLang="ko-KR" dirty="0"/>
              <a:t>, </a:t>
            </a:r>
            <a:r>
              <a:rPr lang="ko-KR" altLang="en-US" dirty="0"/>
              <a:t>이연주 </a:t>
            </a:r>
            <a:r>
              <a:rPr lang="en-US" altLang="ko-KR" dirty="0"/>
              <a:t>5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오늘 드레스 코드도 </a:t>
            </a:r>
            <a:r>
              <a:rPr lang="ko-KR" altLang="en-US" dirty="0" err="1"/>
              <a:t>스티브잡스로</a:t>
            </a:r>
            <a:r>
              <a:rPr lang="ko-KR" altLang="en-US" dirty="0"/>
              <a:t> 맞췄을 만큼 </a:t>
            </a:r>
            <a:r>
              <a:rPr lang="ko-KR" altLang="en-US" dirty="0" err="1"/>
              <a:t>야심차게</a:t>
            </a:r>
            <a:r>
              <a:rPr lang="ko-KR" altLang="en-US" dirty="0"/>
              <a:t> 준비했으니 관심있게 봐주시면 감사하겠습니다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14" name="Google Shape;114;g7e04570c44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efa34507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데이터나 그래프로는 항목별 지출 증감 추이를 정확하게 알기 힘듭니다.</a:t>
            </a:r>
            <a:endParaRPr/>
          </a:p>
        </p:txBody>
      </p:sp>
      <p:sp>
        <p:nvSpPr>
          <p:cNvPr id="572" name="Google Shape;572;g6efa3450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efa34507b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상관분석을 해보았습니다.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기준을 -0.2로 잡고 기준보다 낮으면 경기지표와 반대 추이를 보인다고 판단하였고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성별, 연령대별에 상관없이 전체적으로 증가한 지출 항목은 의료보건비입니다.</a:t>
            </a:r>
            <a:endParaRPr/>
          </a:p>
        </p:txBody>
      </p:sp>
      <p:sp>
        <p:nvSpPr>
          <p:cNvPr id="594" name="Google Shape;594;g6efa34507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efa34507b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성별에서는 뚜렷한 항목 없었고,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연령대별에서는 40세 미만에서는 ~~ 항목이, 70세 이상에서는 ~~ 항목에서의 지출이 증가하는 추이를 보였다. </a:t>
            </a:r>
            <a:endParaRPr/>
          </a:p>
        </p:txBody>
      </p:sp>
      <p:sp>
        <p:nvSpPr>
          <p:cNvPr id="618" name="Google Shape;618;g6efa34507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efa34507b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최종적으로 우리가 살펴볼 항목은 위의 6가지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검색 키워드는 지식백과사전 정의를 근거로 설정한 단어입니다.</a:t>
            </a:r>
            <a:endParaRPr/>
          </a:p>
        </p:txBody>
      </p:sp>
      <p:sp>
        <p:nvSpPr>
          <p:cNvPr id="645" name="Google Shape;645;g6efa34507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efa34507b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전체적으로 5000~10000개 데이터가 확보되었다.</a:t>
            </a:r>
            <a:endParaRPr/>
          </a:p>
        </p:txBody>
      </p:sp>
      <p:sp>
        <p:nvSpPr>
          <p:cNvPr id="666" name="Google Shape;666;g6efa3450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efa34507b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평균적으로 160~600개 데이터를 확보했고,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삼성카드가 가장 많은 이벤트를, 우리카드가 가장 적은 이벤트를 실시한 모습을 살펴볼 수 있습니다.</a:t>
            </a:r>
            <a:endParaRPr/>
          </a:p>
        </p:txBody>
      </p:sp>
      <p:sp>
        <p:nvSpPr>
          <p:cNvPr id="689" name="Google Shape;689;g6efa34507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efa34507b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6efa34507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efa34507b_0_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신한카드랑</a:t>
            </a:r>
            <a:r>
              <a:rPr lang="en-US" dirty="0"/>
              <a:t> </a:t>
            </a:r>
            <a:r>
              <a:rPr lang="en-US" dirty="0" err="1"/>
              <a:t>하나카드가</a:t>
            </a:r>
            <a:r>
              <a:rPr lang="en-US" dirty="0"/>
              <a:t> </a:t>
            </a:r>
            <a:r>
              <a:rPr lang="en-US" dirty="0" err="1"/>
              <a:t>잘함</a:t>
            </a:r>
            <a:endParaRPr dirty="0"/>
          </a:p>
        </p:txBody>
      </p:sp>
      <p:sp>
        <p:nvSpPr>
          <p:cNvPr id="743" name="Google Shape;743;g6efa34507b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e04570c44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신한카드랑 하나카드가 잘함</a:t>
            </a:r>
            <a:endParaRPr/>
          </a:p>
        </p:txBody>
      </p:sp>
      <p:sp>
        <p:nvSpPr>
          <p:cNvPr id="768" name="Google Shape;768;g7e04570c44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e04570c44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신한카드랑 하나카드가 잘함</a:t>
            </a:r>
            <a:endParaRPr/>
          </a:p>
        </p:txBody>
      </p:sp>
      <p:sp>
        <p:nvSpPr>
          <p:cNvPr id="768" name="Google Shape;768;g7e04570c44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01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목차는 프로젝트 개요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한계점 순서입니다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efa34507b_0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6efa34507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efa34507b_0_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6efa34507b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fa34507b_0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6efa34507b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efa34507b_0_6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g6efa34507b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efa34507b_0_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6efa34507b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efa34507b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g6efa34507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efa34507b_0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g6efa34507b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6efa34507b_0_7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6efa34507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efa34507b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6efa34507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efa34507b_0_7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6efa34507b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highlight>
                  <a:srgbClr val="FFFFFF"/>
                </a:highlight>
              </a:rPr>
              <a:t>첫번째 프로젝트 배경은 </a:t>
            </a:r>
            <a:r>
              <a:rPr lang="ko-KR" altLang="en-US" sz="1100" dirty="0" err="1">
                <a:highlight>
                  <a:srgbClr val="FFFFFF"/>
                </a:highlight>
              </a:rPr>
              <a:t>립스틱효과입니다</a:t>
            </a:r>
            <a:r>
              <a:rPr lang="en-US" altLang="ko-KR" sz="1100" dirty="0"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highlight>
                  <a:srgbClr val="FFFFFF"/>
                </a:highlight>
              </a:rPr>
              <a:t>립스틱 </a:t>
            </a:r>
            <a:r>
              <a:rPr lang="ko-KR" altLang="en-US" sz="1100" dirty="0" err="1">
                <a:highlight>
                  <a:srgbClr val="FFFFFF"/>
                </a:highlight>
              </a:rPr>
              <a:t>효과란</a:t>
            </a:r>
            <a:r>
              <a:rPr lang="ko-KR" altLang="en-US" sz="1100" dirty="0">
                <a:highlight>
                  <a:srgbClr val="FFFFFF"/>
                </a:highlight>
              </a:rPr>
              <a:t> </a:t>
            </a:r>
            <a:r>
              <a:rPr lang="en-US" altLang="ko-KR" sz="1100" dirty="0">
                <a:highlight>
                  <a:srgbClr val="FFFFFF"/>
                </a:highlight>
              </a:rPr>
              <a:t>1930</a:t>
            </a:r>
            <a:r>
              <a:rPr lang="ko-KR" altLang="en-US" sz="1100" dirty="0">
                <a:highlight>
                  <a:srgbClr val="FFFFFF"/>
                </a:highlight>
              </a:rPr>
              <a:t>년대 미국 대공황 시기에 만들어진 경제 용어로 경제 상황이</a:t>
            </a:r>
            <a:r>
              <a:rPr lang="en-US" altLang="ko-KR" sz="1100" dirty="0">
                <a:highlight>
                  <a:srgbClr val="FFFFFF"/>
                </a:highlight>
              </a:rPr>
              <a:t>~ </a:t>
            </a:r>
            <a:r>
              <a:rPr lang="ko-KR" altLang="en-US" sz="1100" dirty="0">
                <a:highlight>
                  <a:srgbClr val="FFFFFF"/>
                </a:highlight>
              </a:rPr>
              <a:t>현상을 말합니다</a:t>
            </a:r>
            <a:r>
              <a:rPr lang="en-US" altLang="ko-KR" sz="1100" dirty="0">
                <a:highlight>
                  <a:srgbClr val="FFFFFF"/>
                </a:highlight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highlight>
                  <a:srgbClr val="FFFFFF"/>
                </a:highlight>
              </a:rPr>
              <a:t>비슷한 용어로는 남성 전용 기호품인 넥타이 효과가 있습니다</a:t>
            </a:r>
            <a:r>
              <a:rPr lang="en-US" altLang="ko-KR" sz="1100" dirty="0"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highlight>
                  <a:srgbClr val="FFFFFF"/>
                </a:highlight>
              </a:rPr>
              <a:t>이 립스틱 효과를 검증하는 사례는 대표적으로 두가지가 있는데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highlight>
                  <a:srgbClr val="FFFFFF"/>
                </a:highlight>
              </a:rPr>
              <a:t>먼저 </a:t>
            </a:r>
            <a:r>
              <a:rPr lang="ko-KR" altLang="en-US" sz="1100" dirty="0" err="1">
                <a:highlight>
                  <a:srgbClr val="FFFFFF"/>
                </a:highlight>
              </a:rPr>
              <a:t>에스티로더에서</a:t>
            </a:r>
            <a:r>
              <a:rPr lang="ko-KR" altLang="en-US" sz="1100" dirty="0">
                <a:highlight>
                  <a:srgbClr val="FFFFFF"/>
                </a:highlight>
              </a:rPr>
              <a:t> 공개한 립스틱 지수가 있습니다</a:t>
            </a:r>
            <a:r>
              <a:rPr lang="en-US" altLang="ko-KR" sz="1100" dirty="0">
                <a:highlight>
                  <a:srgbClr val="FFFFFF"/>
                </a:highlight>
              </a:rPr>
              <a:t>. </a:t>
            </a:r>
            <a:r>
              <a:rPr lang="en-US" altLang="ko-KR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2001</a:t>
            </a:r>
            <a:r>
              <a:rPr lang="ko-KR" altLang="en-US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년 </a:t>
            </a:r>
            <a:r>
              <a:rPr lang="en-US" altLang="ko-KR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9.11</a:t>
            </a:r>
            <a:r>
              <a:rPr lang="ko-KR" altLang="en-US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테러 직 후</a:t>
            </a:r>
            <a:r>
              <a:rPr lang="en-US" altLang="ko-KR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립</a:t>
            </a:r>
            <a:r>
              <a:rPr lang="ko-KR" altLang="en-US" sz="10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스틱 판매량이 </a:t>
            </a:r>
            <a:r>
              <a:rPr lang="ko-KR" altLang="en-US" sz="1050" dirty="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큰 폭으로 상승한 현상에서 유래된 </a:t>
            </a:r>
            <a:r>
              <a:rPr lang="ko-KR" altLang="en-US" sz="1050" dirty="0" err="1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지수입니다</a:t>
            </a:r>
            <a:r>
              <a:rPr lang="ko-KR" altLang="en-US" sz="1050" dirty="0" err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</a:t>
            </a:r>
            <a:r>
              <a:rPr lang="en-US" altLang="ko-KR" sz="10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0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또한 작년 상반기에 립스틱 브랜드 </a:t>
            </a:r>
            <a:r>
              <a:rPr lang="ko-KR" alt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로레알</a:t>
            </a:r>
            <a:r>
              <a:rPr lang="ko-KR" alt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파리의 최고경영자는 </a:t>
            </a:r>
            <a:r>
              <a:rPr lang="en-US" altLang="ko-KR" sz="1200" dirty="0">
                <a:solidFill>
                  <a:srgbClr val="333333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립스틱 효과</a:t>
            </a:r>
            <a:r>
              <a:rPr lang="en-US" altLang="ko-KR" sz="1200" dirty="0">
                <a:solidFill>
                  <a:srgbClr val="333333"/>
                </a:solidFill>
                <a:highlight>
                  <a:srgbClr val="FFFFFF"/>
                </a:highlight>
              </a:rPr>
              <a:t>'</a:t>
            </a:r>
            <a:r>
              <a:rPr lang="ko-KR" alt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로 인해 경기에 상관없이 매출 호조가 지속될 것이라고 발표한 사례가 있습니다</a:t>
            </a:r>
            <a:r>
              <a:rPr lang="en-US" altLang="ko-KR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lang="ko-KR" altLang="en-US" sz="10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e04570c44_4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g7e04570c44_4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7e04570c44_4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2009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년까지 </a:t>
            </a:r>
            <a:r>
              <a:rPr lang="en-US" altLang="ko-KR" dirty="0"/>
              <a:t>10</a:t>
            </a:r>
            <a:r>
              <a:rPr lang="ko-KR" altLang="en-US" dirty="0"/>
              <a:t>년의 데이터를 통해 </a:t>
            </a:r>
            <a:r>
              <a:rPr lang="en-US" altLang="ko-KR" dirty="0"/>
              <a:t>2020 1</a:t>
            </a:r>
            <a:r>
              <a:rPr lang="ko-KR" altLang="en-US" dirty="0"/>
              <a:t>월부터 </a:t>
            </a:r>
            <a:r>
              <a:rPr lang="en-US" altLang="ko-KR" dirty="0"/>
              <a:t>2020 12</a:t>
            </a:r>
            <a:r>
              <a:rPr lang="ko-KR" altLang="en-US" dirty="0"/>
              <a:t>월까지 </a:t>
            </a:r>
            <a:r>
              <a:rPr lang="en-US" altLang="ko-KR" dirty="0"/>
              <a:t>1</a:t>
            </a:r>
            <a:r>
              <a:rPr lang="ko-KR" altLang="en-US" dirty="0" err="1"/>
              <a:t>년동안의</a:t>
            </a:r>
            <a:r>
              <a:rPr lang="ko-KR" altLang="en-US" dirty="0"/>
              <a:t> 경제상황을 예측해 보았습니다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 err="1"/>
              <a:t>Fbprophet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 err="1"/>
              <a:t>페이스북에서</a:t>
            </a:r>
            <a:r>
              <a:rPr lang="ko-KR" altLang="en-US" dirty="0"/>
              <a:t> 개발한 시계열예측 오픈소스 라이브러리를 이용했으며 붉게 표시된 부분이 예측결과 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소비자 심리지수와 경기종합지수 모두 계속적으로 하락세를 띌 것으로 보이며 특히 초반에 큰 폭으로 감소할 전망이므로 이때에는 앞서 말씀드린 것처럼 의료보건비와 나이대에 따라 교통통신</a:t>
            </a:r>
            <a:r>
              <a:rPr lang="en-US" altLang="ko-KR" dirty="0"/>
              <a:t>, </a:t>
            </a:r>
            <a:r>
              <a:rPr lang="ko-KR" altLang="en-US" dirty="0"/>
              <a:t>내구재 분야에서 소비가 증가할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55" name="Google Shape;1055;g7e04570c44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7e04570c44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다음은 항목별 예측입니다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바로 이전에 보여드렸던 경제지표 예측에서 큰 하락폭을 띄던 초반부에 의료보건비와 교양오락문화생활비</a:t>
            </a:r>
            <a:r>
              <a:rPr lang="en-US" altLang="ko-KR" dirty="0"/>
              <a:t>, </a:t>
            </a:r>
            <a:r>
              <a:rPr lang="ko-KR" altLang="en-US" dirty="0"/>
              <a:t>외식비</a:t>
            </a:r>
            <a:r>
              <a:rPr lang="en-US" altLang="ko-KR" dirty="0"/>
              <a:t>, </a:t>
            </a:r>
            <a:r>
              <a:rPr lang="ko-KR" altLang="en-US" dirty="0"/>
              <a:t>내구재비</a:t>
            </a:r>
            <a:r>
              <a:rPr lang="en-US" altLang="ko-KR" dirty="0"/>
              <a:t>, </a:t>
            </a:r>
            <a:r>
              <a:rPr lang="ko-KR" altLang="en-US" dirty="0"/>
              <a:t>의료비가 대폭 증가할 것으로 보입니다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081" name="Google Shape;1081;g7e04570c44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7e04570c44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반면에 경제침체기로 예상되는 시점에서 교통통신비와 교육비</a:t>
            </a:r>
            <a:r>
              <a:rPr lang="en-US" altLang="ko-KR" dirty="0"/>
              <a:t>, </a:t>
            </a:r>
            <a:r>
              <a:rPr lang="ko-KR" altLang="en-US" dirty="0"/>
              <a:t>여행비는 하락세를 띌 것으로 예상됩니다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이부분은 저희가 밝혔던 결론에서 교통통신비를 제외한 모든 부문이 대체적으로 맞아 떨어지는 것을 확인 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81" name="Google Shape;1081;g7e04570c44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42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분석내용을 토대로 결론 및 가설검정 결과를 말씀드리겠습니다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경기침체기와 </a:t>
            </a:r>
            <a:r>
              <a:rPr lang="ko-KR" altLang="en-US" dirty="0" err="1"/>
              <a:t>지출간의</a:t>
            </a:r>
            <a:r>
              <a:rPr lang="ko-KR" altLang="en-US" dirty="0"/>
              <a:t> 상관성이 </a:t>
            </a:r>
            <a:r>
              <a:rPr lang="en-US" altLang="ko-KR" dirty="0"/>
              <a:t>0.02</a:t>
            </a:r>
            <a:r>
              <a:rPr lang="ko-KR" altLang="en-US" dirty="0"/>
              <a:t>로 나타난 것처럼 저희의 가설과는 다르게 이 둘은 뚜렷한 상관성을 보이지 않았으며 오히려 </a:t>
            </a:r>
            <a:r>
              <a:rPr lang="en-US" altLang="ko-KR" dirty="0"/>
              <a:t>40</a:t>
            </a:r>
            <a:r>
              <a:rPr lang="ko-KR" altLang="en-US" dirty="0"/>
              <a:t>세 미만에서는 지출이 감소하지 않고 증가한 것을 확인할 수 있었습니다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144" name="Google Shape;1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e04570c44_4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또한 주어진 </a:t>
            </a:r>
            <a:r>
              <a:rPr lang="en-US" altLang="ko-KR" dirty="0"/>
              <a:t>8</a:t>
            </a:r>
            <a:r>
              <a:rPr lang="ko-KR" altLang="en-US" dirty="0"/>
              <a:t>가지 항목 중 경기침체기에는 교통비와 교양오락문화생활비만 증가할 것이라는 저희의 예상과는 다르게</a:t>
            </a:r>
            <a:r>
              <a:rPr lang="en-US" altLang="ko-KR" dirty="0"/>
              <a:t>, </a:t>
            </a:r>
            <a:r>
              <a:rPr lang="ko-KR" altLang="en-US" dirty="0"/>
              <a:t>전체적으로 의료보건비만 증가하였으며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40</a:t>
            </a:r>
            <a:r>
              <a:rPr lang="ko-KR" altLang="en-US" dirty="0"/>
              <a:t>세 미만은 교통통신비</a:t>
            </a:r>
            <a:r>
              <a:rPr lang="en-US" altLang="ko-KR" dirty="0"/>
              <a:t>, </a:t>
            </a:r>
            <a:r>
              <a:rPr lang="ko-KR" altLang="en-US" dirty="0"/>
              <a:t>교양오락문화생활비</a:t>
            </a:r>
            <a:r>
              <a:rPr lang="en-US" altLang="ko-KR" dirty="0"/>
              <a:t>, </a:t>
            </a:r>
            <a:r>
              <a:rPr lang="ko-KR" altLang="en-US" dirty="0"/>
              <a:t>외식비 항목이 증가했고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70</a:t>
            </a:r>
            <a:r>
              <a:rPr lang="ko-KR" altLang="en-US" dirty="0"/>
              <a:t>세 이상은 내구재비</a:t>
            </a:r>
            <a:r>
              <a:rPr lang="en-US" altLang="ko-KR" dirty="0"/>
              <a:t>, </a:t>
            </a:r>
            <a:r>
              <a:rPr lang="ko-KR" altLang="en-US" dirty="0" err="1"/>
              <a:t>의류비</a:t>
            </a:r>
            <a:r>
              <a:rPr lang="ko-KR" altLang="en-US" dirty="0"/>
              <a:t> 지출이 증가했습니다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65" name="Google Shape;1165;g7e04570c44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e04570c44_4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최근에는 경기침체기에 립스틱을 제외하고 어떤 분야의 상품이 소비자들이 생각하는 </a:t>
            </a:r>
            <a:r>
              <a:rPr lang="en-US" altLang="ko-KR" dirty="0"/>
              <a:t>‘</a:t>
            </a:r>
            <a:r>
              <a:rPr lang="ko-KR" altLang="en-US" dirty="0" err="1"/>
              <a:t>가심비</a:t>
            </a:r>
            <a:r>
              <a:rPr lang="en-US" altLang="ko-KR" dirty="0"/>
              <a:t>’</a:t>
            </a:r>
            <a:r>
              <a:rPr lang="ko-KR" altLang="en-US" dirty="0"/>
              <a:t> 좋은 상품일까요</a:t>
            </a:r>
            <a:r>
              <a:rPr lang="en-US" altLang="ko-KR" dirty="0"/>
              <a:t>? </a:t>
            </a:r>
            <a:r>
              <a:rPr lang="ko-KR" altLang="en-US" dirty="0"/>
              <a:t>저희는 자가이용비 보다는 대중교통을 더 많이 이용할 것이며 외출이 감소할 것으로 보아 집에서 여가시간을 보낼 수 있는 콘텐츠와 홈쇼핑</a:t>
            </a:r>
            <a:r>
              <a:rPr lang="en-US" altLang="ko-KR" dirty="0"/>
              <a:t>, </a:t>
            </a:r>
            <a:r>
              <a:rPr lang="ko-KR" altLang="en-US" dirty="0"/>
              <a:t>외식대신 집에서의 식사가 늘 것으로 보아 냉장고분야일 것으로 예상했습니다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각 부문별 뉴스 </a:t>
            </a:r>
            <a:r>
              <a:rPr lang="ko-KR" altLang="en-US" dirty="0" err="1"/>
              <a:t>크롤링</a:t>
            </a:r>
            <a:r>
              <a:rPr lang="ko-KR" altLang="en-US" dirty="0"/>
              <a:t> 결과 교통통신비와 교양오락문화 생활비부분은 저희의 예상이 맞았으나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err="1"/>
              <a:t>의류비</a:t>
            </a:r>
            <a:r>
              <a:rPr lang="ko-KR" altLang="en-US" dirty="0"/>
              <a:t> 부분에서는 홈쇼핑에 대한 내용을 확인할 수 없었고</a:t>
            </a:r>
            <a:r>
              <a:rPr lang="en-US" altLang="ko-KR" dirty="0"/>
              <a:t>, </a:t>
            </a:r>
            <a:r>
              <a:rPr lang="ko-KR" altLang="en-US" dirty="0"/>
              <a:t>내구재비에서 또한 냉장고에 관한 뉴스는 없었습니다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6" name="Google Shape;1186;g7e04570c44_4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e04570c44_4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저희는 </a:t>
            </a:r>
            <a:r>
              <a:rPr lang="ko-KR" altLang="en-US" dirty="0" err="1"/>
              <a:t>카톡방에서</a:t>
            </a:r>
            <a:r>
              <a:rPr lang="ko-KR" altLang="en-US" dirty="0"/>
              <a:t> 어느 카드사가 고객들을 가장 잘 만족시키는 이벤트를 실시할지 투표를 부탁드려 예측을 해보았습니다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집계해보니 국민카드</a:t>
            </a:r>
            <a:r>
              <a:rPr lang="en-US" altLang="ko-KR" dirty="0"/>
              <a:t>, </a:t>
            </a:r>
            <a:r>
              <a:rPr lang="ko-KR" altLang="en-US" dirty="0"/>
              <a:t>신한카드</a:t>
            </a:r>
            <a:r>
              <a:rPr lang="en-US" altLang="ko-KR" dirty="0"/>
              <a:t>, </a:t>
            </a:r>
            <a:r>
              <a:rPr lang="ko-KR" altLang="en-US" dirty="0"/>
              <a:t>삼성카드 순이었지만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경기침체기 동안의 이벤트 내용을 크롤링해본 결과 신한카드 삼성카드 국민카드 순으로 경기흐름에 맞추어 고객들의 지출이 상승하는 부문에서 이벤트를 잘 </a:t>
            </a:r>
            <a:r>
              <a:rPr lang="ko-KR" altLang="en-US" dirty="0" err="1"/>
              <a:t>운영해왔음을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07" name="Google Shape;1207;g7e04570c44_4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말씀드렸던 분석내용과 결론을 토대로 인사이트를 도출해 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경기침체기에 전반적으로 소비가 증가했던 의료보건비 부분에서는 신한카드가 이벤트를 적절히 운영했으며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 err="1"/>
              <a:t>특별한</a:t>
            </a:r>
            <a:r>
              <a:rPr lang="en-US" altLang="ko-KR" dirty="0"/>
              <a:t> </a:t>
            </a:r>
            <a:r>
              <a:rPr lang="en-US" altLang="ko-KR" dirty="0" err="1"/>
              <a:t>지출</a:t>
            </a:r>
            <a:r>
              <a:rPr lang="en-US" altLang="ko-KR" dirty="0"/>
              <a:t> </a:t>
            </a:r>
            <a:r>
              <a:rPr lang="en-US" altLang="ko-KR" dirty="0" err="1"/>
              <a:t>패턴을</a:t>
            </a:r>
            <a:r>
              <a:rPr lang="en-US" altLang="ko-KR" dirty="0"/>
              <a:t> </a:t>
            </a:r>
            <a:r>
              <a:rPr lang="en-US" altLang="ko-KR" dirty="0" err="1"/>
              <a:t>보인</a:t>
            </a:r>
            <a:r>
              <a:rPr lang="en-US" altLang="ko-KR" dirty="0"/>
              <a:t> 40세 </a:t>
            </a:r>
            <a:r>
              <a:rPr lang="en-US" altLang="ko-KR" dirty="0" err="1"/>
              <a:t>미만</a:t>
            </a:r>
            <a:r>
              <a:rPr lang="en-US" altLang="ko-KR" dirty="0"/>
              <a:t> </a:t>
            </a:r>
            <a:r>
              <a:rPr lang="en-US" altLang="ko-KR" dirty="0" err="1"/>
              <a:t>집단</a:t>
            </a:r>
            <a:r>
              <a:rPr lang="en-US" altLang="ko-KR" dirty="0"/>
              <a:t>, 70세 </a:t>
            </a:r>
            <a:r>
              <a:rPr lang="en-US" altLang="ko-KR" dirty="0" err="1"/>
              <a:t>이상</a:t>
            </a:r>
            <a:r>
              <a:rPr lang="en-US" altLang="ko-KR" dirty="0"/>
              <a:t> </a:t>
            </a:r>
            <a:r>
              <a:rPr lang="en-US" altLang="ko-KR" dirty="0" err="1"/>
              <a:t>집단을</a:t>
            </a:r>
            <a:r>
              <a:rPr lang="en-US" altLang="ko-KR" dirty="0"/>
              <a:t> </a:t>
            </a:r>
            <a:r>
              <a:rPr lang="en-US" altLang="ko-KR" dirty="0" err="1"/>
              <a:t>추가로</a:t>
            </a:r>
            <a:r>
              <a:rPr lang="en-US" altLang="ko-KR" dirty="0"/>
              <a:t> </a:t>
            </a:r>
            <a:r>
              <a:rPr lang="ko-KR" altLang="en-US" dirty="0"/>
              <a:t>비교한 결과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40</a:t>
            </a:r>
            <a:r>
              <a:rPr lang="ko-KR" altLang="en-US" dirty="0"/>
              <a:t>대 미만에서는 신한카드와 하나카드가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70</a:t>
            </a:r>
            <a:r>
              <a:rPr lang="ko-KR" altLang="en-US" dirty="0"/>
              <a:t>세 이상에서는 국민카드가 </a:t>
            </a:r>
            <a:r>
              <a:rPr lang="ko-KR" altLang="en-US" dirty="0" err="1"/>
              <a:t>지출트렌드에</a:t>
            </a:r>
            <a:r>
              <a:rPr lang="ko-KR" altLang="en-US" dirty="0"/>
              <a:t> 맞게 이벤트를 잘 실행하였습니다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경기침체기동안 삼성카드는 전체 </a:t>
            </a:r>
            <a:r>
              <a:rPr lang="en-US" altLang="ko-KR" dirty="0"/>
              <a:t>2</a:t>
            </a:r>
            <a:r>
              <a:rPr lang="ko-KR" altLang="en-US" dirty="0"/>
              <a:t>위임에도 </a:t>
            </a:r>
            <a:r>
              <a:rPr lang="en-US" altLang="ko-KR" dirty="0"/>
              <a:t>40</a:t>
            </a:r>
            <a:r>
              <a:rPr lang="ko-KR" altLang="en-US" dirty="0"/>
              <a:t>세 미만을 타겟으로 한 이벤트를 보완할 필요가 있으며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국민카드는 성별과 연령대에 상관없는 이벤트를 기획할 필요가 있겠습니다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err="1"/>
              <a:t>우리카드는</a:t>
            </a:r>
            <a:r>
              <a:rPr lang="ko-KR" altLang="en-US" dirty="0"/>
              <a:t> 전반적으로 </a:t>
            </a:r>
            <a:r>
              <a:rPr lang="ko-KR" altLang="en-US" dirty="0" err="1"/>
              <a:t>모든연령을</a:t>
            </a:r>
            <a:r>
              <a:rPr lang="ko-KR" altLang="en-US" dirty="0"/>
              <a:t> 잘 고려하였으나 </a:t>
            </a:r>
            <a:r>
              <a:rPr lang="ko-KR" altLang="en-US" dirty="0" err="1"/>
              <a:t>세부타겟을</a:t>
            </a:r>
            <a:r>
              <a:rPr lang="ko-KR" altLang="en-US" dirty="0"/>
              <a:t> 정해 집중된 이벤트를 실시할 필요가 있고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하나카드는 </a:t>
            </a:r>
            <a:r>
              <a:rPr lang="en-US" altLang="ko-KR" dirty="0"/>
              <a:t>70</a:t>
            </a:r>
            <a:r>
              <a:rPr lang="ko-KR" altLang="en-US" dirty="0"/>
              <a:t>대 이상을 타겟으로 한 이벤트를 보완할 필요가 </a:t>
            </a:r>
            <a:r>
              <a:rPr lang="ko-KR" altLang="en-US" dirty="0" err="1"/>
              <a:t>있어보입니다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8" name="Google Shape;1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/>
              <a:t>마지막으로 한계점입니다</a:t>
            </a:r>
            <a:r>
              <a:rPr lang="en-US" altLang="ko-KR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/>
              <a:t>뉴스 헤드라인과 본문요약 데이터는 개개인의 지출 성향을 정확히 파악하기에는 부족했습니다</a:t>
            </a:r>
            <a:r>
              <a:rPr lang="en-US" altLang="ko-KR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dirty="0"/>
              <a:t>또한 특정 분야별로 소비 </a:t>
            </a:r>
            <a:r>
              <a:rPr lang="ko-KR" altLang="en-US" sz="1100" dirty="0" err="1"/>
              <a:t>트렌트를</a:t>
            </a:r>
            <a:r>
              <a:rPr lang="ko-KR" altLang="en-US" sz="1100" dirty="0"/>
              <a:t> 파악하고 카드사 이벤트 검정까지는 성공했으나 세부 항목별 트렌드를 밝혀낼 수는 없었습니다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이는 개인정보문제로 개개인의 세부 항목 구매 데이터를 확보하지 못했기 때문이며 기회가 된다면 세부적으로 분석해보고 싶습니다</a:t>
            </a:r>
            <a:r>
              <a:rPr lang="en-US" altLang="ko-KR" sz="1100" dirty="0"/>
              <a:t>.</a:t>
            </a:r>
            <a:endParaRPr sz="1100" dirty="0"/>
          </a:p>
        </p:txBody>
      </p:sp>
      <p:sp>
        <p:nvSpPr>
          <p:cNvPr id="1250" name="Google Shape;1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a053e67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7da053e673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 프로젝트 배경은 카드사들이 공통적으로 말하고 있는 핵심가치 ‘</a:t>
            </a:r>
            <a:r>
              <a:rPr lang="ko-KR" altLang="en-US" dirty="0" err="1"/>
              <a:t>고객만족’입니다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신한</a:t>
            </a:r>
            <a:r>
              <a:rPr lang="en-US" altLang="ko-KR" dirty="0"/>
              <a:t>, </a:t>
            </a:r>
            <a:r>
              <a:rPr lang="ko-KR" altLang="en-US" dirty="0"/>
              <a:t>국민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, </a:t>
            </a:r>
            <a:r>
              <a:rPr lang="ko-KR" altLang="en-US" dirty="0"/>
              <a:t>현대</a:t>
            </a:r>
            <a:r>
              <a:rPr lang="en-US" altLang="ko-KR" dirty="0"/>
              <a:t>, </a:t>
            </a: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하나카드 모두 고객만족 또는 고객중심을 기업의 핵심가치로 내세우고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7da053e673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1" name="Google Shape;12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1" name="Google Shape;12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7960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왜 네이버 지식iN? -&gt; </a:t>
            </a:r>
            <a:r>
              <a:rPr lang="en-US" sz="1100">
                <a:solidFill>
                  <a:srgbClr val="000000"/>
                </a:solidFill>
              </a:rPr>
              <a:t>광고성 글이 드물고 사용자가 본질적으로 궁금하거나 도움이 필요할 때 이용하는 서비스광고성 글이 드물고 사용자가 본질적으로 궁금하거나 도움이 필요할 때 이용하는 서비스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국내 카드사 순위: 신한, 삼성,비씨, 국민,현대,우리,롯데,하나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비씨카드,우리카드의 경우 데이터 수 부족하여 분석에 용이하지 않아 제외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카카오카드: </a:t>
            </a:r>
            <a:r>
              <a:rPr lang="en-US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카카오페이는 국내 최초 간편결제 서비스 출시 5년 만에 만 15세 이상 국민 4명 중 3명 이 가입한 우리나라 대표 생활 금융 플랫폼으로 성장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국내 카드사 순위: </a:t>
            </a:r>
            <a:r>
              <a:rPr lang="en-US" sz="1100" b="1"/>
              <a:t>신한</a:t>
            </a:r>
            <a:r>
              <a:rPr lang="en-US" sz="1100"/>
              <a:t>, </a:t>
            </a:r>
            <a:r>
              <a:rPr lang="en-US" sz="1100" b="1"/>
              <a:t>삼성</a:t>
            </a:r>
            <a:r>
              <a:rPr lang="en-US" sz="1100"/>
              <a:t>, 비씨, </a:t>
            </a:r>
            <a:r>
              <a:rPr lang="en-US" sz="1100" b="1"/>
              <a:t>국민</a:t>
            </a:r>
            <a:r>
              <a:rPr lang="en-US" sz="1100"/>
              <a:t>, </a:t>
            </a:r>
            <a:r>
              <a:rPr lang="en-US" sz="1100" b="1"/>
              <a:t>현대</a:t>
            </a:r>
            <a:r>
              <a:rPr lang="en-US" sz="1100"/>
              <a:t>, 우리, 롯데, 하나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But, 비씨카드, 우리카드의 경우 데이터 수 부족하여 분석에 용이하지 않아 제외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b="1"/>
              <a:t>카카오카드</a:t>
            </a:r>
            <a:r>
              <a:rPr lang="en-US" sz="1100"/>
              <a:t>: </a:t>
            </a:r>
            <a:r>
              <a:rPr lang="en-US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카카오페이는 국내 최초 간편결제 서비스 출시 5년 만에 만 15세 이상 국민 4명 중 3명 이 가입한 우리나라 대표 생활 금융 플랫폼으로 성장</a:t>
            </a:r>
            <a:endParaRPr sz="1100"/>
          </a:p>
        </p:txBody>
      </p:sp>
      <p:sp>
        <p:nvSpPr>
          <p:cNvPr id="1403" name="Google Shape;14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project1보다 데이터 크롤링에 더 많은 시간을 할애함</a:t>
            </a:r>
            <a:endParaRPr/>
          </a:p>
        </p:txBody>
      </p:sp>
      <p:sp>
        <p:nvSpPr>
          <p:cNvPr id="1426" name="Google Shape;142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-US" sz="1100"/>
              <a:t>왜 2019년 1년만 봤냐?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(2-&gt;3) 키워드 별로 세부적인 애로사항을 파악하기 위해 ‘카드사+키워드’로 검색하여 지식인 제목과 내용을 가져왔다.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‘링크 캡쳐본’이랑 ‘제목+본문 캡쳐본’ 설명하기</a:t>
            </a:r>
            <a:endParaRPr sz="1100"/>
          </a:p>
        </p:txBody>
      </p:sp>
      <p:sp>
        <p:nvSpPr>
          <p:cNvPr id="1447" name="Google Shape;14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(공통된 키워드 신용카드, 결제일, 현금서비스 제외) 설계사-태희, 리볼빙-태희, 딥드림-태희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twitter랑 okt 차이점 설명하기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2" name="Google Shape;14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FAQ는 가설 설정의 근거로 넣음</a:t>
            </a:r>
            <a:endParaRPr/>
          </a:p>
        </p:txBody>
      </p:sp>
      <p:sp>
        <p:nvSpPr>
          <p:cNvPr id="1496" name="Google Shape;149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</a:rPr>
              <a:t>관심 키워드 : 다른 카드사와 차별된 키워드 혹은 구체적인 질문이 유추되지 </a:t>
            </a:r>
            <a:r>
              <a:rPr lang="en-US" sz="2400">
                <a:solidFill>
                  <a:schemeClr val="lt1"/>
                </a:solidFill>
              </a:rPr>
              <a:t>않는 </a:t>
            </a:r>
            <a:endParaRPr/>
          </a:p>
        </p:txBody>
      </p:sp>
      <p:sp>
        <p:nvSpPr>
          <p:cNvPr id="1520" name="Google Shape;152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1" name="Google Shape;154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da053e67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7da053e673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이 두가지를 배경으로 저희가 </a:t>
            </a:r>
            <a:r>
              <a:rPr lang="en-US" altLang="ko-KR" dirty="0"/>
              <a:t>‘</a:t>
            </a:r>
            <a:r>
              <a:rPr lang="ko-KR" altLang="en-US" dirty="0"/>
              <a:t>최근 </a:t>
            </a:r>
            <a:r>
              <a:rPr lang="en-US" altLang="ko-KR" dirty="0"/>
              <a:t>~’ </a:t>
            </a:r>
            <a:r>
              <a:rPr lang="ko-KR" altLang="en-US" dirty="0"/>
              <a:t>검증해보고자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g7da053e673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7" name="Google Shape;156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신한, 카드, 딥드림 키워드 제거</a:t>
            </a:r>
            <a:endParaRPr/>
          </a:p>
        </p:txBody>
      </p:sp>
      <p:sp>
        <p:nvSpPr>
          <p:cNvPr id="1593" name="Google Shape;159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워드클라우드는 단어 빈도수 기준으로, 워드네트워크는 단어 간의 연관성을 기준으로 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리볼빙: 고객의 경제상황에 맞게 일부 결제금액을 다음달로 이월시키는 것 (할부개념과 비슷함) </a:t>
            </a:r>
            <a:endParaRPr/>
          </a:p>
        </p:txBody>
      </p:sp>
      <p:sp>
        <p:nvSpPr>
          <p:cNvPr id="1616" name="Google Shape;161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7" name="Google Shape;163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3" name="Google Shape;16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삼성, 카드, 탭탭오 제외</a:t>
            </a:r>
            <a:endParaRPr/>
          </a:p>
        </p:txBody>
      </p:sp>
      <p:sp>
        <p:nvSpPr>
          <p:cNvPr id="1688" name="Google Shape;168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1" name="Google Shape;171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1" name="Google Shape;180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7" name="Google Shape;182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국민, 카드, 탄탄, 대로, 탄탄대로 제외</a:t>
            </a:r>
            <a:endParaRPr/>
          </a:p>
        </p:txBody>
      </p:sp>
      <p:sp>
        <p:nvSpPr>
          <p:cNvPr id="1853" name="Google Shape;185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진행 단계는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중간발표 전까지 주제</a:t>
            </a:r>
            <a:r>
              <a:rPr lang="en-US" altLang="ko-KR" dirty="0"/>
              <a:t>, </a:t>
            </a:r>
            <a:r>
              <a:rPr lang="ko-KR" altLang="en-US" dirty="0"/>
              <a:t>분석방향을 </a:t>
            </a:r>
            <a:r>
              <a:rPr lang="ko-KR" altLang="en-US" dirty="0" err="1"/>
              <a:t>설정해놓았으며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, 2</a:t>
            </a:r>
            <a:r>
              <a:rPr lang="ko-KR" altLang="en-US" dirty="0"/>
              <a:t>주전 금요일부터 본격적으로 데이터를 수집해 모델링하였습니다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소액신용결제 서비스: 계좌에 당장 돈이없어도 신용카드처럼 결제하고 결제일에 납부할 수 있는 서비스 (체크카드를 신용카드처럼 사용하는 것)</a:t>
            </a:r>
            <a:endParaRPr sz="1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나라사랑카드는 국민, 신한, 기업은행에서 서비스를 제공했지만, 신한은 서비스를 종료, 국민은 교통할인서비스가 있기 때문에 이와 관련된 질문이 확인되었다</a:t>
            </a:r>
            <a:endParaRPr sz="1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0" name="Google Shape;192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6" name="Google Shape;194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현대, 카드, 설계사, 설계 제외</a:t>
            </a:r>
            <a:endParaRPr/>
          </a:p>
        </p:txBody>
      </p:sp>
      <p:sp>
        <p:nvSpPr>
          <p:cNvPr id="1976" name="Google Shape;197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코스트코가 올해부터 삼성에서 현대카드로 변환된 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-현금지원: 더 많은 현금지원을 받을 수 있는 설계사를 찾는 경매형태의 질문이 많았다</a:t>
            </a:r>
            <a:endParaRPr/>
          </a:p>
        </p:txBody>
      </p:sp>
      <p:sp>
        <p:nvSpPr>
          <p:cNvPr id="1999" name="Google Shape;199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##79 제외</a:t>
            </a:r>
            <a:endParaRPr/>
          </a:p>
        </p:txBody>
      </p:sp>
      <p:sp>
        <p:nvSpPr>
          <p:cNvPr id="2020" name="Google Shape;202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"카카오", "카드", "페이", "새마을", "금고", "새마을금고" 제외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9" name="Google Shape;206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2" name="Google Shape;209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3" name="Google Shape;211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프로젝트에 사용한 데이터는 총 </a:t>
            </a:r>
            <a:r>
              <a:rPr lang="en-US" altLang="ko-KR" dirty="0"/>
              <a:t>4</a:t>
            </a:r>
            <a:r>
              <a:rPr lang="ko-KR" altLang="en-US" dirty="0"/>
              <a:t>가지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한국은행경제통계시스템에 나와있는 소비자동향조사 데이터는 경제상황에 대한 소비자 심리</a:t>
            </a:r>
            <a:r>
              <a:rPr lang="en-US" altLang="ko-KR" dirty="0"/>
              <a:t>, </a:t>
            </a:r>
            <a:r>
              <a:rPr lang="ko-KR" altLang="en-US" dirty="0"/>
              <a:t>항목별 지출전망을 종합적으로 보여주는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 </a:t>
            </a:r>
            <a:r>
              <a:rPr lang="en-US" altLang="ko-KR" dirty="0"/>
              <a:t>e-</a:t>
            </a:r>
            <a:r>
              <a:rPr lang="ko-KR" altLang="en-US" dirty="0"/>
              <a:t>나라지표에 있는 경기종합지수 데이터는 경제부문별 상황을 종합해 현재 경제상황을 가장 객관적으로 알려주는 지표입니다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뉴스 헤드라인 및 요약 본문은 네이버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카드사 이벤트 데이터는 각 카드사 홈페이지에서 크롤링하였습니다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4" name="Google Shape;213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55" name="Google Shape;215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f113c33df_3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8" name="Google Shape;2108;g6f113c33df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카카오카드는</a:t>
            </a:r>
            <a:r>
              <a:rPr lang="en-US" dirty="0"/>
              <a:t> </a:t>
            </a:r>
            <a:r>
              <a:rPr lang="en-US" dirty="0" err="1"/>
              <a:t>자료</a:t>
            </a:r>
            <a:r>
              <a:rPr lang="en-US" dirty="0"/>
              <a:t> </a:t>
            </a:r>
            <a:r>
              <a:rPr lang="en-US" dirty="0" err="1"/>
              <a:t>얼마안나와서</a:t>
            </a:r>
            <a:r>
              <a:rPr lang="en-US" dirty="0"/>
              <a:t> </a:t>
            </a:r>
            <a:r>
              <a:rPr lang="en-US" dirty="0" err="1"/>
              <a:t>카카오페이카드</a:t>
            </a:r>
            <a:r>
              <a:rPr lang="en-US" dirty="0"/>
              <a:t>, </a:t>
            </a:r>
            <a:r>
              <a:rPr lang="en-US" dirty="0" err="1"/>
              <a:t>카카오카드</a:t>
            </a:r>
            <a:r>
              <a:rPr lang="en-US" dirty="0"/>
              <a:t> </a:t>
            </a:r>
            <a:r>
              <a:rPr lang="en-US" dirty="0" err="1"/>
              <a:t>별개지만</a:t>
            </a:r>
            <a:r>
              <a:rPr lang="en-US" dirty="0"/>
              <a:t> </a:t>
            </a:r>
            <a:r>
              <a:rPr lang="en-US" dirty="0" err="1"/>
              <a:t>합쳐서</a:t>
            </a:r>
            <a:r>
              <a:rPr lang="en-US" dirty="0"/>
              <a:t> </a:t>
            </a:r>
            <a:r>
              <a:rPr lang="en-US" dirty="0" err="1"/>
              <a:t>분석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지식인</a:t>
            </a:r>
            <a:r>
              <a:rPr lang="en-US" dirty="0"/>
              <a:t> </a:t>
            </a:r>
            <a:r>
              <a:rPr lang="en-US" dirty="0" err="1"/>
              <a:t>제목과</a:t>
            </a:r>
            <a:r>
              <a:rPr lang="en-US" dirty="0"/>
              <a:t> </a:t>
            </a:r>
            <a:r>
              <a:rPr lang="en-US" dirty="0" err="1"/>
              <a:t>본문에</a:t>
            </a:r>
            <a:r>
              <a:rPr lang="en-US" dirty="0"/>
              <a:t> </a:t>
            </a:r>
            <a:r>
              <a:rPr lang="en-US" dirty="0" err="1"/>
              <a:t>오탈자가</a:t>
            </a:r>
            <a:r>
              <a:rPr lang="en-US" dirty="0"/>
              <a:t> </a:t>
            </a:r>
            <a:r>
              <a:rPr lang="en-US" dirty="0" err="1"/>
              <a:t>많고</a:t>
            </a:r>
            <a:r>
              <a:rPr lang="en-US" dirty="0"/>
              <a:t> </a:t>
            </a:r>
            <a:r>
              <a:rPr lang="en-US" dirty="0" err="1"/>
              <a:t>띄어쓰기가</a:t>
            </a:r>
            <a:r>
              <a:rPr lang="en-US" dirty="0"/>
              <a:t> </a:t>
            </a:r>
            <a:r>
              <a:rPr lang="en-US" dirty="0" err="1"/>
              <a:t>제대로</a:t>
            </a:r>
            <a:r>
              <a:rPr lang="en-US" dirty="0"/>
              <a:t> </a:t>
            </a:r>
            <a:r>
              <a:rPr lang="en-US" dirty="0" err="1"/>
              <a:t>되지</a:t>
            </a:r>
            <a:r>
              <a:rPr lang="en-US" dirty="0"/>
              <a:t> </a:t>
            </a:r>
            <a:r>
              <a:rPr lang="en-US" dirty="0" err="1"/>
              <a:t>않아서</a:t>
            </a:r>
            <a:r>
              <a:rPr lang="en-US" dirty="0"/>
              <a:t> </a:t>
            </a:r>
            <a:r>
              <a:rPr lang="en-US" dirty="0" err="1"/>
              <a:t>힘들었다</a:t>
            </a:r>
            <a:endParaRPr dirty="0"/>
          </a:p>
        </p:txBody>
      </p:sp>
      <p:sp>
        <p:nvSpPr>
          <p:cNvPr id="2176" name="Google Shape;217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f113c33df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9" name="Google Shape;2149;g6f113c33d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정형 데이터 두가지는 날짜를 기준으로 </a:t>
            </a:r>
            <a:r>
              <a:rPr lang="en-US" altLang="ko-KR" dirty="0"/>
              <a:t>merge </a:t>
            </a:r>
            <a:r>
              <a:rPr lang="ko-KR" altLang="en-US" dirty="0"/>
              <a:t>후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객관적인 수치 비교를 위해 </a:t>
            </a:r>
            <a:r>
              <a:rPr lang="en-US" altLang="ko-KR" dirty="0" err="1"/>
              <a:t>minmaxscaling</a:t>
            </a:r>
            <a:r>
              <a:rPr lang="ko-KR" altLang="en-US" dirty="0"/>
              <a:t> 처리를 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항목별 증감추이를 파악하기 위해 시계열데이터로 변환 후 사용하였습니다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비정형 데이터 두가지는 다음과 같은 방법으로 </a:t>
            </a:r>
            <a:r>
              <a:rPr lang="ko-KR" altLang="en-US" dirty="0" err="1"/>
              <a:t>전처리하였는데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 한글자도 빠짐없이 동일한 제목은 광고일 확률이 높아 제거했고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Konply</a:t>
            </a:r>
            <a:r>
              <a:rPr lang="ko-KR" altLang="en-US" dirty="0"/>
              <a:t>를 활용해 명사만 추출해 분석에 이용하였습니다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-Ayeo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5.wdp"/><Relationship Id="rId3" Type="http://schemas.openxmlformats.org/officeDocument/2006/relationships/image" Target="../media/image35.png"/><Relationship Id="rId7" Type="http://schemas.microsoft.com/office/2007/relationships/hdphoto" Target="../media/hdphoto3.wdp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microsoft.com/office/2007/relationships/hdphoto" Target="../media/hdphoto4.wdp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im-Ayeo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599515" y="1743901"/>
            <a:ext cx="897690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제 2의 </a:t>
            </a:r>
            <a:r>
              <a:rPr lang="en-US" sz="4000" b="1" i="1" u="none" strike="noStrike" cap="none" dirty="0" err="1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립스틱</a:t>
            </a:r>
            <a:r>
              <a:rPr lang="en-US" sz="4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효과</a:t>
            </a:r>
            <a:r>
              <a:rPr lang="en-US" sz="4000" b="1" i="1" u="none" strike="noStrike" cap="none" dirty="0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발굴</a:t>
            </a:r>
            <a:r>
              <a:rPr lang="en-US" sz="4000" b="1" i="1" u="none" strike="noStrike" cap="none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및 </a:t>
            </a:r>
            <a:endParaRPr sz="4000" b="1" i="1" u="none" strike="noStrike" cap="none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 err="1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주요</a:t>
            </a:r>
            <a:r>
              <a:rPr lang="en-US" sz="4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카드사</a:t>
            </a:r>
            <a:r>
              <a:rPr lang="en-US" sz="4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이벤트</a:t>
            </a:r>
            <a:r>
              <a:rPr lang="en-US" sz="4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검증</a:t>
            </a:r>
            <a:r>
              <a:rPr lang="en-US" sz="4000" b="1" i="1" u="none" strike="noStrike" cap="none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000" b="1" i="1" u="none" strike="noStrike" cap="none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프로젝트</a:t>
            </a:r>
            <a:r>
              <a:rPr lang="en-US" sz="4000" b="1" i="1" u="none" strike="noStrike" cap="none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4000" b="1" i="1" u="none" strike="noStrike" cap="none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95" name="Google Shape;95;p1"/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51725" y="3839032"/>
              <a:ext cx="175100" cy="15524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6890522" y="6426735"/>
            <a:ext cx="244971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핀테크 금융데이터 분석가 양성과정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4017537" y="6428468"/>
            <a:ext cx="131318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청년취업아카데미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4692190" y="4119853"/>
            <a:ext cx="2828832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트롤 아닌 </a:t>
            </a:r>
            <a:r>
              <a:rPr lang="ko-KR" altLang="en-US" sz="18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크롤</a:t>
            </a:r>
            <a:endParaRPr sz="18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cxnSp>
        <p:nvCxnSpPr>
          <p:cNvPr id="100" name="Google Shape;100;p1"/>
          <p:cNvCxnSpPr>
            <a:stCxn id="99" idx="2"/>
          </p:cNvCxnSpPr>
          <p:nvPr/>
        </p:nvCxnSpPr>
        <p:spPr>
          <a:xfrm flipH="1">
            <a:off x="6096109" y="4515141"/>
            <a:ext cx="10497" cy="1942500"/>
          </a:xfrm>
          <a:prstGeom prst="straightConnector1">
            <a:avLst/>
          </a:prstGeom>
          <a:noFill/>
          <a:ln w="9525" cap="flat" cmpd="sng">
            <a:solidFill>
              <a:srgbClr val="FA3C7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01;p1"/>
          <p:cNvCxnSpPr/>
          <p:nvPr/>
        </p:nvCxnSpPr>
        <p:spPr>
          <a:xfrm flipH="1">
            <a:off x="6082666" y="0"/>
            <a:ext cx="10607" cy="1188000"/>
          </a:xfrm>
          <a:prstGeom prst="straightConnector1">
            <a:avLst/>
          </a:prstGeom>
          <a:noFill/>
          <a:ln w="9525" cap="flat" cmpd="sng">
            <a:solidFill>
              <a:srgbClr val="FA3C7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02" name="Google Shape;102;p1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103" name="Google Shape;103;p1"/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flipH="1">
              <a:off x="5407656" y="6536395"/>
              <a:ext cx="111637" cy="137059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106" name="Google Shape;106;p1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07" name="Google Shape;107;p1"/>
            <p:cNvGrpSpPr/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</p:grpSpPr>
          <p:sp>
            <p:nvSpPr>
              <p:cNvPr id="108" name="Google Shape;108;p1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" name="Google Shape;386;p8"/>
          <p:cNvGraphicFramePr/>
          <p:nvPr>
            <p:extLst>
              <p:ext uri="{D42A27DB-BD31-4B8C-83A1-F6EECF244321}">
                <p14:modId xmlns:p14="http://schemas.microsoft.com/office/powerpoint/2010/main" val="1602862096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87" name="Google Shape;387;p8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가설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3" name="Google Shape;393;p8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95" name="Google Shape;395;p8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396" name="Google Shape;396;p8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" name="Google Shape;249;p3">
            <a:extLst>
              <a:ext uri="{FF2B5EF4-FFF2-40B4-BE49-F238E27FC236}">
                <a16:creationId xmlns:a16="http://schemas.microsoft.com/office/drawing/2014/main" xmlns="" id="{D44F0EA3-3174-4F97-A36D-0D0C400666CF}"/>
              </a:ext>
            </a:extLst>
          </p:cNvPr>
          <p:cNvSpPr txBox="1"/>
          <p:nvPr/>
        </p:nvSpPr>
        <p:spPr>
          <a:xfrm>
            <a:off x="1470872" y="1612727"/>
            <a:ext cx="10079444" cy="5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(1) </a:t>
            </a: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경기 침체기동안</a:t>
            </a:r>
            <a:r>
              <a:rPr lang="ko-KR" altLang="en-US" sz="22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2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전체적인 지출 트렌드는 감소</a:t>
            </a: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 것이다</a:t>
            </a:r>
            <a:r>
              <a:rPr lang="en-US" altLang="ko-KR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2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endParaRPr lang="ko-KR" altLang="en-US" sz="22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(2) 8</a:t>
            </a: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가지 지출 항목 중 </a:t>
            </a:r>
            <a:r>
              <a:rPr lang="ko-KR" altLang="en-US" sz="22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교통비</a:t>
            </a:r>
            <a:r>
              <a:rPr lang="en-US" altLang="ko-KR" sz="2200" dirty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교양오락문화생활비</a:t>
            </a: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만 증가했을 것이다</a:t>
            </a:r>
            <a:r>
              <a:rPr lang="en-US" altLang="ko-KR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 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endParaRPr lang="ko-KR" altLang="en-US" sz="12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1)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교통비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에서는 대중교통비에 대한 관심이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    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2)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교양오락문화생활비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콘텐츠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넷플릭스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유튜브 등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지출이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3)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이외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의류비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홈쇼핑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내구재비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대형냉장고 지출이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9;p3">
            <a:extLst>
              <a:ext uri="{FF2B5EF4-FFF2-40B4-BE49-F238E27FC236}">
                <a16:creationId xmlns:a16="http://schemas.microsoft.com/office/drawing/2014/main" xmlns="" id="{7407F321-2E3F-4A2F-9FEE-84E3DD45112F}"/>
              </a:ext>
            </a:extLst>
          </p:cNvPr>
          <p:cNvSpPr txBox="1"/>
          <p:nvPr/>
        </p:nvSpPr>
        <p:spPr>
          <a:xfrm>
            <a:off x="1470872" y="1612727"/>
            <a:ext cx="9908328" cy="474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200000"/>
              </a:lnSpc>
              <a:buClr>
                <a:schemeClr val="dk1"/>
              </a:buClr>
              <a:buSzPts val="2400"/>
            </a:pPr>
            <a:r>
              <a:rPr lang="en-US" altLang="ko-KR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(3) </a:t>
            </a: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이벤트를 통해 고객만족을 가장 잘 실현하고 있는 카드사는</a:t>
            </a:r>
            <a:endParaRPr lang="en-US" altLang="ko-KR" sz="22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76200" lvl="0">
              <a:lnSpc>
                <a:spcPct val="200000"/>
              </a:lnSpc>
              <a:buClr>
                <a:schemeClr val="dk1"/>
              </a:buClr>
              <a:buSzPts val="2400"/>
            </a:pPr>
            <a:endParaRPr lang="en-US" altLang="ko-KR" sz="18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</a:t>
            </a:r>
            <a:r>
              <a:rPr lang="en-US" altLang="ko-KR" sz="22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sz="22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2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2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</a:p>
          <a:p>
            <a:pPr lvl="0">
              <a:lnSpc>
                <a:spcPct val="200000"/>
              </a:lnSpc>
            </a:pPr>
            <a:r>
              <a:rPr lang="en-US" altLang="ko-KR" sz="2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</a:t>
            </a:r>
            <a:r>
              <a:rPr lang="en-US" altLang="ko-KR" sz="22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  <a:r>
              <a:rPr lang="ko-KR" altLang="en-US" sz="22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2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2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</a:p>
          <a:p>
            <a:pPr lvl="0">
              <a:lnSpc>
                <a:spcPct val="200000"/>
              </a:lnSpc>
            </a:pPr>
            <a:r>
              <a:rPr lang="en-US" altLang="ko-KR" sz="2200" dirty="0">
                <a:solidFill>
                  <a:srgbClr val="FFC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</a:t>
            </a:r>
            <a:r>
              <a:rPr lang="en-US" altLang="ko-KR" sz="22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2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2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2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 </a:t>
            </a:r>
            <a:r>
              <a:rPr lang="ko-KR" altLang="en-US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일 것이다</a:t>
            </a:r>
            <a:r>
              <a:rPr lang="en-US" altLang="ko-KR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sz="22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200000"/>
              </a:lnSpc>
              <a:buClr>
                <a:schemeClr val="dk1"/>
              </a:buClr>
              <a:buSzPts val="2400"/>
            </a:pPr>
            <a:r>
              <a:rPr lang="ko-KR" altLang="en-US" sz="22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</p:txBody>
      </p:sp>
      <p:graphicFrame>
        <p:nvGraphicFramePr>
          <p:cNvPr id="407" name="Google Shape;407;g7e04570c44_4_432"/>
          <p:cNvGraphicFramePr/>
          <p:nvPr>
            <p:extLst>
              <p:ext uri="{D42A27DB-BD31-4B8C-83A1-F6EECF244321}">
                <p14:modId xmlns:p14="http://schemas.microsoft.com/office/powerpoint/2010/main" val="3463457604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08" name="Google Shape;408;g7e04570c44_4_43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가설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409" name="Google Shape;409;g7e04570c44_4_43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0" name="Google Shape;410;g7e04570c44_4_43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1" name="Google Shape;411;g7e04570c44_4_43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2" name="Google Shape;412;g7e04570c44_4_43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3" name="Google Shape;413;g7e04570c44_4_43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4" name="Google Shape;414;g7e04570c44_4_43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15" name="Google Shape;415;g7e04570c44_4_43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416" name="Google Shape;416;g7e04570c44_4_43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417" name="Google Shape;417;g7e04570c44_4_43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e04570c44_4_43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e04570c44_4_43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e04570c44_4_43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21" name="Google Shape;421;g7e04570c44_4_43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22" name="Google Shape;422;g7e04570c44_4_43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EC3DAB9-6B14-4578-B39A-2178C89D1A73}"/>
              </a:ext>
            </a:extLst>
          </p:cNvPr>
          <p:cNvGrpSpPr/>
          <p:nvPr/>
        </p:nvGrpSpPr>
        <p:grpSpPr>
          <a:xfrm>
            <a:off x="6985844" y="2968278"/>
            <a:ext cx="3096000" cy="1800000"/>
            <a:chOff x="6557219" y="2678459"/>
            <a:chExt cx="3096000" cy="1800000"/>
          </a:xfrm>
        </p:grpSpPr>
        <p:pic>
          <p:nvPicPr>
            <p:cNvPr id="424" name="Google Shape;424;g7e04570c44_4_4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7219" y="267845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g7e04570c44_4_4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7219" y="2678459"/>
              <a:ext cx="1296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g7e04570c44_4_432"/>
          <p:cNvSpPr txBox="1"/>
          <p:nvPr/>
        </p:nvSpPr>
        <p:spPr>
          <a:xfrm>
            <a:off x="6799737" y="5041048"/>
            <a:ext cx="3477737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▲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Class 내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설문조사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시행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결과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7"/>
          <p:cNvGraphicFramePr/>
          <p:nvPr>
            <p:extLst>
              <p:ext uri="{D42A27DB-BD31-4B8C-83A1-F6EECF244321}">
                <p14:modId xmlns:p14="http://schemas.microsoft.com/office/powerpoint/2010/main" val="2313312759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66" name="Google Shape;366;p7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분석방향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367" name="Google Shape;367;p7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68" name="Google Shape;368;p7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69" name="Google Shape;369;p7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0" name="Google Shape;370;p7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1" name="Google Shape;371;p7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2" name="Google Shape;372;p7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3" name="Google Shape;373;p7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74" name="Google Shape;374;p7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375" name="Google Shape;375;p7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7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80" name="Google Shape;380;p7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81" name="Google Shape;381;p7"/>
          <p:cNvSpPr txBox="1"/>
          <p:nvPr/>
        </p:nvSpPr>
        <p:spPr>
          <a:xfrm>
            <a:off x="3043052" y="1700585"/>
            <a:ext cx="687487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05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및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침체기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탐색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905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침체기동안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트렌드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확인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905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설정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905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데이터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분석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905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시계열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예측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9"/>
          <p:cNvGraphicFramePr/>
          <p:nvPr>
            <p:extLst>
              <p:ext uri="{D42A27DB-BD31-4B8C-83A1-F6EECF244321}">
                <p14:modId xmlns:p14="http://schemas.microsoft.com/office/powerpoint/2010/main" val="1743830351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33" name="Google Shape;433;p9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441" name="Google Shape;441;p9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442" name="Google Shape;442;p9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46" name="Google Shape;446;p9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48" name="Google Shape;448;p9"/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5D2E59-0587-44E7-AD6A-D17B254409AE}"/>
              </a:ext>
            </a:extLst>
          </p:cNvPr>
          <p:cNvSpPr txBox="1"/>
          <p:nvPr/>
        </p:nvSpPr>
        <p:spPr>
          <a:xfrm>
            <a:off x="6179420" y="664468"/>
            <a:ext cx="619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자세한 코드는 </a:t>
            </a:r>
            <a:r>
              <a:rPr lang="en-US" altLang="ko-KR" u="sng" dirty="0">
                <a:solidFill>
                  <a:schemeClr val="hlink"/>
                </a:solidFill>
                <a:latin typeface="HY동녘M" panose="02030600000101010101" pitchFamily="18" charset="-127"/>
                <a:ea typeface="HY동녘M" panose="02030600000101010101" pitchFamily="18" charset="-127"/>
                <a:hlinkClick r:id="rId3"/>
              </a:rPr>
              <a:t>https://github.com/Kim-Ayeong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에서 확인 가능합니다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4B6EE1-9C01-4B03-B739-E57A2034F460}"/>
              </a:ext>
            </a:extLst>
          </p:cNvPr>
          <p:cNvSpPr txBox="1"/>
          <p:nvPr/>
        </p:nvSpPr>
        <p:spPr>
          <a:xfrm>
            <a:off x="9134376" y="2175311"/>
            <a:ext cx="2877953" cy="181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Column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·2015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년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월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~2019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년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12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월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(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총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년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BAE85D-1C9B-4BAB-8411-6F7ADA8FCF6F}"/>
              </a:ext>
            </a:extLst>
          </p:cNvPr>
          <p:cNvSpPr txBox="1"/>
          <p:nvPr/>
        </p:nvSpPr>
        <p:spPr>
          <a:xfrm>
            <a:off x="1696173" y="4246113"/>
            <a:ext cx="3415906" cy="261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항목명</a:t>
            </a:r>
            <a:r>
              <a:rPr lang="en-US" altLang="ko-KR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경기종합지수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현재경기판단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소비지출전망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 지출전망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여행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교육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의료보건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교양오락문화생활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소비자심리지수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4B9D344-8423-4F58-A98B-DFA1F4281414}"/>
              </a:ext>
            </a:extLst>
          </p:cNvPr>
          <p:cNvSpPr txBox="1"/>
          <p:nvPr/>
        </p:nvSpPr>
        <p:spPr>
          <a:xfrm>
            <a:off x="5435705" y="4227580"/>
            <a:ext cx="2709083" cy="235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항목명</a:t>
            </a:r>
            <a:r>
              <a:rPr lang="en-US" altLang="ko-KR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전체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성별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남자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여자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연령대별 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(40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 미만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40~50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50~60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60~70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70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 이상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677A9D2-BDDC-4FD1-BEFD-A22738F61360}"/>
              </a:ext>
            </a:extLst>
          </p:cNvPr>
          <p:cNvGrpSpPr/>
          <p:nvPr/>
        </p:nvGrpSpPr>
        <p:grpSpPr>
          <a:xfrm>
            <a:off x="1529399" y="1830080"/>
            <a:ext cx="7570367" cy="2489876"/>
            <a:chOff x="1529399" y="1926330"/>
            <a:chExt cx="7570367" cy="2489876"/>
          </a:xfrm>
        </p:grpSpPr>
        <p:pic>
          <p:nvPicPr>
            <p:cNvPr id="449" name="Google Shape;449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9399" y="1926330"/>
              <a:ext cx="7258463" cy="2270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FE6C103D-67B2-4336-8360-7C114C5AB155}"/>
                </a:ext>
              </a:extLst>
            </p:cNvPr>
            <p:cNvSpPr/>
            <p:nvPr/>
          </p:nvSpPr>
          <p:spPr>
            <a:xfrm>
              <a:off x="1761423" y="2329314"/>
              <a:ext cx="7026437" cy="421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5576DC3E-B201-4EAE-ACCF-F251B25901F8}"/>
                </a:ext>
              </a:extLst>
            </p:cNvPr>
            <p:cNvSpPr/>
            <p:nvPr/>
          </p:nvSpPr>
          <p:spPr>
            <a:xfrm>
              <a:off x="1751799" y="2332129"/>
              <a:ext cx="837398" cy="186431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288E6AA-880E-4954-9921-FFA158355471}"/>
                </a:ext>
              </a:extLst>
            </p:cNvPr>
            <p:cNvSpPr/>
            <p:nvPr/>
          </p:nvSpPr>
          <p:spPr>
            <a:xfrm>
              <a:off x="2618167" y="2330527"/>
              <a:ext cx="212679" cy="186591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xmlns="" id="{31D6CCC9-1B97-4014-BF68-6D4D4C6557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4342" y="2540018"/>
              <a:ext cx="325424" cy="0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xmlns="" id="{B51C97DD-0ECE-42DB-847C-E0CC940E3F5C}"/>
                </a:ext>
              </a:extLst>
            </p:cNvPr>
            <p:cNvCxnSpPr>
              <a:cxnSpLocks/>
            </p:cNvCxnSpPr>
            <p:nvPr/>
          </p:nvCxnSpPr>
          <p:spPr>
            <a:xfrm>
              <a:off x="2170498" y="4190406"/>
              <a:ext cx="0" cy="209191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227FD8A7-0CE2-4EAE-9913-68CCB718D482}"/>
                </a:ext>
              </a:extLst>
            </p:cNvPr>
            <p:cNvCxnSpPr>
              <a:cxnSpLocks/>
            </p:cNvCxnSpPr>
            <p:nvPr/>
          </p:nvCxnSpPr>
          <p:spPr>
            <a:xfrm>
              <a:off x="2736785" y="4185211"/>
              <a:ext cx="2614861" cy="230995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g6efa34507b_0_107"/>
          <p:cNvGraphicFramePr/>
          <p:nvPr>
            <p:extLst>
              <p:ext uri="{D42A27DB-BD31-4B8C-83A1-F6EECF244321}">
                <p14:modId xmlns:p14="http://schemas.microsoft.com/office/powerpoint/2010/main" val="2936295053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55" name="Google Shape;455;g6efa34507b_0_10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456" name="Google Shape;456;g6efa34507b_0_10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57" name="Google Shape;457;g6efa34507b_0_10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58" name="Google Shape;458;g6efa34507b_0_10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59" name="Google Shape;459;g6efa34507b_0_10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60" name="Google Shape;460;g6efa34507b_0_10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61" name="Google Shape;461;g6efa34507b_0_10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62" name="Google Shape;462;g6efa34507b_0_10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463" name="Google Shape;463;g6efa34507b_0_10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464" name="Google Shape;464;g6efa34507b_0_10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5" name="Google Shape;465;g6efa34507b_0_10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g6efa34507b_0_10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g6efa34507b_0_10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8" name="Google Shape;468;g6efa34507b_0_10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69" name="Google Shape;469;g6efa34507b_0_10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35723DAD-14A0-46C4-B978-8615EEE34A62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9687D7A-A7CC-4B5C-AB92-C378606387F9}"/>
              </a:ext>
            </a:extLst>
          </p:cNvPr>
          <p:cNvGrpSpPr/>
          <p:nvPr/>
        </p:nvGrpSpPr>
        <p:grpSpPr>
          <a:xfrm>
            <a:off x="1728306" y="2298644"/>
            <a:ext cx="8794040" cy="2816738"/>
            <a:chOff x="1410672" y="2404522"/>
            <a:chExt cx="8794040" cy="2816738"/>
          </a:xfrm>
        </p:grpSpPr>
        <p:pic>
          <p:nvPicPr>
            <p:cNvPr id="471" name="Google Shape;471;g6efa34507b_0_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5962" y="2970050"/>
              <a:ext cx="7388750" cy="2251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g6efa34507b_0_107"/>
            <p:cNvSpPr/>
            <p:nvPr/>
          </p:nvSpPr>
          <p:spPr>
            <a:xfrm>
              <a:off x="9070082" y="2872890"/>
              <a:ext cx="555235" cy="40759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E50B543A-F19C-44EF-AB46-275586A2B2BB}"/>
                </a:ext>
              </a:extLst>
            </p:cNvPr>
            <p:cNvSpPr txBox="1"/>
            <p:nvPr/>
          </p:nvSpPr>
          <p:spPr>
            <a:xfrm>
              <a:off x="8654679" y="2404522"/>
              <a:ext cx="1443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2019</a:t>
              </a:r>
              <a:r>
                <a:rPr lang="ko-KR" altLang="en-US" sz="1600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12</a:t>
              </a:r>
              <a:r>
                <a:rPr lang="ko-KR" altLang="en-US" sz="1600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E54DDCE-5392-4BBA-9A20-950CB94E0C0D}"/>
                </a:ext>
              </a:extLst>
            </p:cNvPr>
            <p:cNvSpPr txBox="1"/>
            <p:nvPr/>
          </p:nvSpPr>
          <p:spPr>
            <a:xfrm>
              <a:off x="1410672" y="2943280"/>
              <a:ext cx="1443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경기종합지수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g6efa34507b_0_177"/>
          <p:cNvGraphicFramePr/>
          <p:nvPr>
            <p:extLst>
              <p:ext uri="{D42A27DB-BD31-4B8C-83A1-F6EECF244321}">
                <p14:modId xmlns:p14="http://schemas.microsoft.com/office/powerpoint/2010/main" val="141482121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79" name="Google Shape;479;g6efa34507b_0_17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480" name="Google Shape;480;g6efa34507b_0_17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1" name="Google Shape;481;g6efa34507b_0_17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2" name="Google Shape;482;g6efa34507b_0_17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3" name="Google Shape;483;g6efa34507b_0_17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4" name="Google Shape;484;g6efa34507b_0_17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5" name="Google Shape;485;g6efa34507b_0_17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86" name="Google Shape;486;g6efa34507b_0_17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487" name="Google Shape;487;g6efa34507b_0_17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488" name="Google Shape;488;g6efa34507b_0_17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9" name="Google Shape;489;g6efa34507b_0_17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0" name="Google Shape;490;g6efa34507b_0_17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6efa34507b_0_17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92" name="Google Shape;492;g6efa34507b_0_17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493" name="Google Shape;493;g6efa34507b_0_17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495" name="Google Shape;495;g6efa34507b_0_17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37" y="2113550"/>
            <a:ext cx="7237184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48;p9">
            <a:extLst>
              <a:ext uri="{FF2B5EF4-FFF2-40B4-BE49-F238E27FC236}">
                <a16:creationId xmlns:a16="http://schemas.microsoft.com/office/drawing/2014/main" xmlns="" id="{4E588F9A-4AA1-4999-BBCD-0FF6C079D667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649DF5-484F-4672-A6F0-97D8BA61B851}"/>
              </a:ext>
            </a:extLst>
          </p:cNvPr>
          <p:cNvSpPr txBox="1"/>
          <p:nvPr/>
        </p:nvSpPr>
        <p:spPr>
          <a:xfrm>
            <a:off x="5303522" y="1712224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&lt;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원 데이터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 &gt;</a:t>
            </a:r>
            <a:endParaRPr lang="ko-KR" altLang="en-US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g6efa34507b_0_239"/>
          <p:cNvGraphicFramePr/>
          <p:nvPr>
            <p:extLst>
              <p:ext uri="{D42A27DB-BD31-4B8C-83A1-F6EECF244321}">
                <p14:modId xmlns:p14="http://schemas.microsoft.com/office/powerpoint/2010/main" val="600030570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01" name="Google Shape;501;g6efa34507b_0_23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02" name="Google Shape;502;g6efa34507b_0_23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3" name="Google Shape;503;g6efa34507b_0_23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4" name="Google Shape;504;g6efa34507b_0_23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5" name="Google Shape;505;g6efa34507b_0_23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6" name="Google Shape;506;g6efa34507b_0_23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7" name="Google Shape;507;g6efa34507b_0_23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08" name="Google Shape;508;g6efa34507b_0_23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09" name="Google Shape;509;g6efa34507b_0_23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510" name="Google Shape;510;g6efa34507b_0_23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6efa34507b_0_23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6efa34507b_0_23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6efa34507b_0_23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14" name="Google Shape;514;g6efa34507b_0_23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15" name="Google Shape;515;g6efa34507b_0_23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517" name="Google Shape;517;g6efa34507b_0_239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37" y="2116272"/>
            <a:ext cx="723716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48;p9">
            <a:extLst>
              <a:ext uri="{FF2B5EF4-FFF2-40B4-BE49-F238E27FC236}">
                <a16:creationId xmlns:a16="http://schemas.microsoft.com/office/drawing/2014/main" xmlns="" id="{1A841DCE-CA11-445E-BA92-0DC780247698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1DC6942-5C38-41AF-8312-CC89EE2ABAFE}"/>
              </a:ext>
            </a:extLst>
          </p:cNvPr>
          <p:cNvSpPr txBox="1"/>
          <p:nvPr/>
        </p:nvSpPr>
        <p:spPr>
          <a:xfrm>
            <a:off x="5303522" y="1712224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&lt; 6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개월 이동평균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 &gt;</a:t>
            </a:r>
            <a:endParaRPr lang="ko-KR" altLang="en-US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17;g6efa34507b_0_239">
            <a:extLst>
              <a:ext uri="{FF2B5EF4-FFF2-40B4-BE49-F238E27FC236}">
                <a16:creationId xmlns:a16="http://schemas.microsoft.com/office/drawing/2014/main" xmlns="" id="{19112930-0F57-44FA-8FC7-828FF3EA2F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37" y="2116272"/>
            <a:ext cx="7237166" cy="36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2" name="Google Shape;522;g6efa34507b_0_263"/>
          <p:cNvGraphicFramePr/>
          <p:nvPr>
            <p:extLst>
              <p:ext uri="{D42A27DB-BD31-4B8C-83A1-F6EECF244321}">
                <p14:modId xmlns:p14="http://schemas.microsoft.com/office/powerpoint/2010/main" val="2111627687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23" name="Google Shape;523;g6efa34507b_0_26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24" name="Google Shape;524;g6efa34507b_0_26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25" name="Google Shape;525;g6efa34507b_0_26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26" name="Google Shape;526;g6efa34507b_0_26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27" name="Google Shape;527;g6efa34507b_0_26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28" name="Google Shape;528;g6efa34507b_0_26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29" name="Google Shape;529;g6efa34507b_0_26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30" name="Google Shape;530;g6efa34507b_0_26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31" name="Google Shape;531;g6efa34507b_0_26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532" name="Google Shape;532;g6efa34507b_0_26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3" name="Google Shape;533;g6efa34507b_0_26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4" name="Google Shape;534;g6efa34507b_0_26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5" name="Google Shape;535;g6efa34507b_0_26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36" name="Google Shape;536;g6efa34507b_0_26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37" name="Google Shape;537;g6efa34507b_0_26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43" name="Google Shape;543;g6efa34507b_0_263"/>
          <p:cNvSpPr txBox="1"/>
          <p:nvPr/>
        </p:nvSpPr>
        <p:spPr>
          <a:xfrm>
            <a:off x="6480074" y="4603770"/>
            <a:ext cx="2362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0.96</a:t>
            </a: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448;p9">
            <a:extLst>
              <a:ext uri="{FF2B5EF4-FFF2-40B4-BE49-F238E27FC236}">
                <a16:creationId xmlns:a16="http://schemas.microsoft.com/office/drawing/2014/main" xmlns="" id="{CC14DE16-8D3B-4983-8FCB-6574A94A9C73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20003C9-BE39-4740-942C-BB4AE695B807}"/>
              </a:ext>
            </a:extLst>
          </p:cNvPr>
          <p:cNvGrpSpPr/>
          <p:nvPr/>
        </p:nvGrpSpPr>
        <p:grpSpPr>
          <a:xfrm>
            <a:off x="3529675" y="5270520"/>
            <a:ext cx="6396653" cy="251649"/>
            <a:chOff x="3529675" y="6300426"/>
            <a:chExt cx="6396653" cy="25164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A61CAA9C-D96E-4D4B-B04A-EA5CDDCF162F}"/>
                </a:ext>
              </a:extLst>
            </p:cNvPr>
            <p:cNvSpPr/>
            <p:nvPr/>
          </p:nvSpPr>
          <p:spPr>
            <a:xfrm>
              <a:off x="3529675" y="6300426"/>
              <a:ext cx="5652000" cy="1247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B7AAE2D-8BC9-4CB1-8B03-BBF1BB36EB4E}"/>
                </a:ext>
              </a:extLst>
            </p:cNvPr>
            <p:cNvSpPr/>
            <p:nvPr/>
          </p:nvSpPr>
          <p:spPr>
            <a:xfrm>
              <a:off x="4274328" y="6427375"/>
              <a:ext cx="5652000" cy="1247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75D6224-AE9F-4C22-A551-AAC24484AC13}"/>
              </a:ext>
            </a:extLst>
          </p:cNvPr>
          <p:cNvGrpSpPr/>
          <p:nvPr/>
        </p:nvGrpSpPr>
        <p:grpSpPr>
          <a:xfrm>
            <a:off x="6588354" y="4687527"/>
            <a:ext cx="2123043" cy="249530"/>
            <a:chOff x="6588354" y="4764530"/>
            <a:chExt cx="2123043" cy="2495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C3517C88-CFD1-409B-ABBF-20179CD334FD}"/>
                </a:ext>
              </a:extLst>
            </p:cNvPr>
            <p:cNvSpPr/>
            <p:nvPr/>
          </p:nvSpPr>
          <p:spPr>
            <a:xfrm>
              <a:off x="6588354" y="4764530"/>
              <a:ext cx="1422000" cy="1260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38DBEC1-95A3-40D2-8722-1DEB95B7AD88}"/>
                </a:ext>
              </a:extLst>
            </p:cNvPr>
            <p:cNvSpPr/>
            <p:nvPr/>
          </p:nvSpPr>
          <p:spPr>
            <a:xfrm>
              <a:off x="7289397" y="4888060"/>
              <a:ext cx="1422000" cy="1260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2" name="Google Shape;542;g6efa34507b_0_263"/>
          <p:cNvSpPr txBox="1"/>
          <p:nvPr/>
        </p:nvSpPr>
        <p:spPr>
          <a:xfrm>
            <a:off x="5479047" y="5190084"/>
            <a:ext cx="2362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0.37</a:t>
            </a:r>
            <a:endParaRPr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557EFD5-E555-4C39-97F0-7CE37D957E7E}"/>
              </a:ext>
            </a:extLst>
          </p:cNvPr>
          <p:cNvSpPr txBox="1"/>
          <p:nvPr/>
        </p:nvSpPr>
        <p:spPr>
          <a:xfrm>
            <a:off x="5303522" y="1712224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&lt; 6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개월 이동평균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 &gt;</a:t>
            </a:r>
            <a:endParaRPr lang="ko-KR" altLang="en-US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g6efa34507b_0_288"/>
          <p:cNvGraphicFramePr/>
          <p:nvPr>
            <p:extLst>
              <p:ext uri="{D42A27DB-BD31-4B8C-83A1-F6EECF244321}">
                <p14:modId xmlns:p14="http://schemas.microsoft.com/office/powerpoint/2010/main" val="3395807166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51" name="Google Shape;551;g6efa34507b_0_28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52" name="Google Shape;552;g6efa34507b_0_28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3" name="Google Shape;553;g6efa34507b_0_28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4" name="Google Shape;554;g6efa34507b_0_28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5" name="Google Shape;555;g6efa34507b_0_28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6" name="Google Shape;556;g6efa34507b_0_28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7" name="Google Shape;557;g6efa34507b_0_28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8" name="Google Shape;558;g6efa34507b_0_28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59" name="Google Shape;559;g6efa34507b_0_28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560" name="Google Shape;560;g6efa34507b_0_28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1" name="Google Shape;561;g6efa34507b_0_28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2" name="Google Shape;562;g6efa34507b_0_28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3" name="Google Shape;563;g6efa34507b_0_28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64" name="Google Shape;564;g6efa34507b_0_28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65" name="Google Shape;565;g6efa34507b_0_28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BC7B80E1-4587-4E7F-B5C6-222E6FE87C28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pic>
        <p:nvPicPr>
          <p:cNvPr id="23" name="Google Shape;517;g6efa34507b_0_239">
            <a:extLst>
              <a:ext uri="{FF2B5EF4-FFF2-40B4-BE49-F238E27FC236}">
                <a16:creationId xmlns:a16="http://schemas.microsoft.com/office/drawing/2014/main" xmlns="" id="{AECF3A3C-881D-4A69-B5A0-41843C31E3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37" y="2116272"/>
            <a:ext cx="723716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6efa34507b_0_288"/>
          <p:cNvSpPr/>
          <p:nvPr/>
        </p:nvSpPr>
        <p:spPr>
          <a:xfrm>
            <a:off x="6579217" y="2169998"/>
            <a:ext cx="2141271" cy="33552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DC3E22-4267-4D51-B2C3-8D04C25869DF}"/>
              </a:ext>
            </a:extLst>
          </p:cNvPr>
          <p:cNvSpPr txBox="1"/>
          <p:nvPr/>
        </p:nvSpPr>
        <p:spPr>
          <a:xfrm>
            <a:off x="5690931" y="5754558"/>
            <a:ext cx="3960446" cy="68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경기 침체기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(2017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7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월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~ 2018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12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월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1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g6efa34507b_0_288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51" name="Google Shape;551;g6efa34507b_0_28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52" name="Google Shape;552;g6efa34507b_0_28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3" name="Google Shape;553;g6efa34507b_0_28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4" name="Google Shape;554;g6efa34507b_0_28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5" name="Google Shape;555;g6efa34507b_0_28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6" name="Google Shape;556;g6efa34507b_0_28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7" name="Google Shape;557;g6efa34507b_0_28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58" name="Google Shape;558;g6efa34507b_0_28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59" name="Google Shape;559;g6efa34507b_0_28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560" name="Google Shape;560;g6efa34507b_0_28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1" name="Google Shape;561;g6efa34507b_0_28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2" name="Google Shape;562;g6efa34507b_0_28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3" name="Google Shape;563;g6efa34507b_0_28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64" name="Google Shape;564;g6efa34507b_0_28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65" name="Google Shape;565;g6efa34507b_0_28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BC7B80E1-4587-4E7F-B5C6-222E6FE87C28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EDA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경기 침체기 탐색</a:t>
            </a:r>
          </a:p>
        </p:txBody>
      </p:sp>
      <p:pic>
        <p:nvPicPr>
          <p:cNvPr id="23" name="Google Shape;517;g6efa34507b_0_239">
            <a:extLst>
              <a:ext uri="{FF2B5EF4-FFF2-40B4-BE49-F238E27FC236}">
                <a16:creationId xmlns:a16="http://schemas.microsoft.com/office/drawing/2014/main" xmlns="" id="{AECF3A3C-881D-4A69-B5A0-41843C31E3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37" y="2116272"/>
            <a:ext cx="723716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6efa34507b_0_288"/>
          <p:cNvSpPr/>
          <p:nvPr/>
        </p:nvSpPr>
        <p:spPr>
          <a:xfrm>
            <a:off x="6579217" y="2169998"/>
            <a:ext cx="2141271" cy="33552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569" name="Google Shape;569;g6efa34507b_0_288"/>
          <p:cNvSpPr/>
          <p:nvPr/>
        </p:nvSpPr>
        <p:spPr>
          <a:xfrm>
            <a:off x="7036066" y="2169998"/>
            <a:ext cx="744375" cy="33552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3D49FE-4454-43D8-A4D1-3F833EE58D6E}"/>
              </a:ext>
            </a:extLst>
          </p:cNvPr>
          <p:cNvSpPr txBox="1"/>
          <p:nvPr/>
        </p:nvSpPr>
        <p:spPr>
          <a:xfrm>
            <a:off x="5479176" y="5754558"/>
            <a:ext cx="3960446" cy="68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크롤링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</a:rPr>
              <a:t> 기간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(2017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11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월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~ 2018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월</a:t>
            </a:r>
            <a:r>
              <a:rPr lang="en-US" altLang="ko-KR" sz="1600" dirty="0"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1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801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04570c44_4_104"/>
          <p:cNvSpPr/>
          <p:nvPr/>
        </p:nvSpPr>
        <p:spPr>
          <a:xfrm>
            <a:off x="0" y="6371770"/>
            <a:ext cx="12192000" cy="48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" name="Google Shape;117;g7e04570c44_4_104"/>
          <p:cNvSpPr/>
          <p:nvPr/>
        </p:nvSpPr>
        <p:spPr>
          <a:xfrm>
            <a:off x="1584017" y="1016771"/>
            <a:ext cx="8976900" cy="18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팀원</a:t>
            </a:r>
            <a:r>
              <a:rPr lang="en-US" sz="4000" b="1" i="1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소개</a:t>
            </a:r>
            <a:endParaRPr sz="4000" b="1" i="1" u="none" strike="noStrike" cap="none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pSp>
        <p:nvGrpSpPr>
          <p:cNvPr id="118" name="Google Shape;118;g7e04570c44_4_104"/>
          <p:cNvGrpSpPr/>
          <p:nvPr/>
        </p:nvGrpSpPr>
        <p:grpSpPr>
          <a:xfrm>
            <a:off x="6588345" y="6457720"/>
            <a:ext cx="276300" cy="276300"/>
            <a:chOff x="203886" y="3778542"/>
            <a:chExt cx="276300" cy="276300"/>
          </a:xfrm>
        </p:grpSpPr>
        <p:sp>
          <p:nvSpPr>
            <p:cNvPr id="119" name="Google Shape;119;g7e04570c44_4_104"/>
            <p:cNvSpPr/>
            <p:nvPr/>
          </p:nvSpPr>
          <p:spPr>
            <a:xfrm>
              <a:off x="203886" y="3778542"/>
              <a:ext cx="276300" cy="276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g7e04570c44_4_104"/>
            <p:cNvSpPr/>
            <p:nvPr/>
          </p:nvSpPr>
          <p:spPr>
            <a:xfrm>
              <a:off x="251725" y="3839032"/>
              <a:ext cx="175100" cy="15524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1" name="Google Shape;121;g7e04570c44_4_104"/>
          <p:cNvSpPr/>
          <p:nvPr/>
        </p:nvSpPr>
        <p:spPr>
          <a:xfrm>
            <a:off x="6890522" y="6426735"/>
            <a:ext cx="244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핀테크 금융데이터 분석가 양성과정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2" name="Google Shape;122;g7e04570c44_4_104"/>
          <p:cNvSpPr/>
          <p:nvPr/>
        </p:nvSpPr>
        <p:spPr>
          <a:xfrm>
            <a:off x="4017537" y="6428468"/>
            <a:ext cx="131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청년취업아카데미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cxnSp>
        <p:nvCxnSpPr>
          <p:cNvPr id="123" name="Google Shape;123;g7e04570c44_4_104"/>
          <p:cNvCxnSpPr/>
          <p:nvPr/>
        </p:nvCxnSpPr>
        <p:spPr>
          <a:xfrm flipH="1">
            <a:off x="6095975" y="5195600"/>
            <a:ext cx="300" cy="1262100"/>
          </a:xfrm>
          <a:prstGeom prst="straightConnector1">
            <a:avLst/>
          </a:prstGeom>
          <a:noFill/>
          <a:ln w="9525" cap="flat" cmpd="sng">
            <a:solidFill>
              <a:srgbClr val="FA3C7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g7e04570c44_4_104"/>
          <p:cNvCxnSpPr/>
          <p:nvPr/>
        </p:nvCxnSpPr>
        <p:spPr>
          <a:xfrm flipH="1">
            <a:off x="6082773" y="0"/>
            <a:ext cx="10500" cy="1188000"/>
          </a:xfrm>
          <a:prstGeom prst="straightConnector1">
            <a:avLst/>
          </a:prstGeom>
          <a:noFill/>
          <a:ln w="9525" cap="flat" cmpd="sng">
            <a:solidFill>
              <a:srgbClr val="FA3C7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25" name="Google Shape;125;g7e04570c44_4_104"/>
          <p:cNvGrpSpPr/>
          <p:nvPr/>
        </p:nvGrpSpPr>
        <p:grpSpPr>
          <a:xfrm>
            <a:off x="5327429" y="6457721"/>
            <a:ext cx="276300" cy="276300"/>
            <a:chOff x="5327429" y="6457721"/>
            <a:chExt cx="276300" cy="276300"/>
          </a:xfrm>
        </p:grpSpPr>
        <p:sp>
          <p:nvSpPr>
            <p:cNvPr id="126" name="Google Shape;126;g7e04570c44_4_104"/>
            <p:cNvSpPr/>
            <p:nvPr/>
          </p:nvSpPr>
          <p:spPr>
            <a:xfrm>
              <a:off x="5327429" y="6457721"/>
              <a:ext cx="276300" cy="276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7" name="Google Shape;127;g7e04570c44_4_104"/>
            <p:cNvSpPr/>
            <p:nvPr/>
          </p:nvSpPr>
          <p:spPr>
            <a:xfrm flipH="1">
              <a:off x="5407652" y="6536395"/>
              <a:ext cx="111640" cy="137057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28" name="Google Shape;128;g7e04570c44_4_104"/>
          <p:cNvGrpSpPr/>
          <p:nvPr/>
        </p:nvGrpSpPr>
        <p:grpSpPr>
          <a:xfrm>
            <a:off x="5955160" y="6457720"/>
            <a:ext cx="276300" cy="276300"/>
            <a:chOff x="301857" y="2509837"/>
            <a:chExt cx="276300" cy="276300"/>
          </a:xfrm>
        </p:grpSpPr>
        <p:sp>
          <p:nvSpPr>
            <p:cNvPr id="129" name="Google Shape;129;g7e04570c44_4_104"/>
            <p:cNvSpPr/>
            <p:nvPr/>
          </p:nvSpPr>
          <p:spPr>
            <a:xfrm>
              <a:off x="301857" y="2509837"/>
              <a:ext cx="276300" cy="276300"/>
            </a:xfrm>
            <a:prstGeom prst="ellipse">
              <a:avLst/>
            </a:prstGeom>
            <a:solidFill>
              <a:srgbClr val="FA3C7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30" name="Google Shape;130;g7e04570c44_4_104"/>
            <p:cNvGrpSpPr/>
            <p:nvPr/>
          </p:nvGrpSpPr>
          <p:grpSpPr>
            <a:xfrm>
              <a:off x="393985" y="2570861"/>
              <a:ext cx="102855" cy="140596"/>
              <a:chOff x="2597" y="4163"/>
              <a:chExt cx="215" cy="294"/>
            </a:xfrm>
          </p:grpSpPr>
          <p:sp>
            <p:nvSpPr>
              <p:cNvPr id="131" name="Google Shape;131;g7e04570c44_4_104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g7e04570c44_4_104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33" name="Google Shape;133;g7e04570c44_4_104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g7e04570c44_4_104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5" name="Google Shape;135;g7e04570c44_4_104"/>
          <p:cNvSpPr txBox="1"/>
          <p:nvPr/>
        </p:nvSpPr>
        <p:spPr>
          <a:xfrm>
            <a:off x="707465" y="4500069"/>
            <a:ext cx="10761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김아영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김태희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박수진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백단익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이연주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A1414A1E-06E7-42B5-BB4F-3BDFB3FC120F}"/>
              </a:ext>
            </a:extLst>
          </p:cNvPr>
          <p:cNvSpPr/>
          <p:nvPr/>
        </p:nvSpPr>
        <p:spPr>
          <a:xfrm>
            <a:off x="5163800" y="2331580"/>
            <a:ext cx="1848328" cy="18483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5738A64E-53CF-4D61-A761-252021B08ACB}"/>
              </a:ext>
            </a:extLst>
          </p:cNvPr>
          <p:cNvSpPr/>
          <p:nvPr/>
        </p:nvSpPr>
        <p:spPr>
          <a:xfrm>
            <a:off x="3022540" y="2331576"/>
            <a:ext cx="1848328" cy="1848328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1882AF4-0DC5-4D93-8F1D-B532657A0663}"/>
              </a:ext>
            </a:extLst>
          </p:cNvPr>
          <p:cNvSpPr/>
          <p:nvPr/>
        </p:nvSpPr>
        <p:spPr>
          <a:xfrm>
            <a:off x="884950" y="2331577"/>
            <a:ext cx="1848328" cy="184832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2AD729F4-650F-43E7-847B-9CF5ED8610B9}"/>
              </a:ext>
            </a:extLst>
          </p:cNvPr>
          <p:cNvSpPr/>
          <p:nvPr/>
        </p:nvSpPr>
        <p:spPr>
          <a:xfrm>
            <a:off x="7305060" y="2331578"/>
            <a:ext cx="1848328" cy="184832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E5D62998-CD01-4A37-8E06-FB0796B2975C}"/>
              </a:ext>
            </a:extLst>
          </p:cNvPr>
          <p:cNvSpPr/>
          <p:nvPr/>
        </p:nvSpPr>
        <p:spPr>
          <a:xfrm>
            <a:off x="9445157" y="2331579"/>
            <a:ext cx="1848328" cy="184832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g6efa34507b_0_5"/>
          <p:cNvGraphicFramePr/>
          <p:nvPr>
            <p:extLst>
              <p:ext uri="{D42A27DB-BD31-4B8C-83A1-F6EECF244321}">
                <p14:modId xmlns:p14="http://schemas.microsoft.com/office/powerpoint/2010/main" val="386818515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75" name="Google Shape;575;g6efa34507b_0_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76" name="Google Shape;576;g6efa34507b_0_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77" name="Google Shape;577;g6efa34507b_0_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78" name="Google Shape;578;g6efa34507b_0_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79" name="Google Shape;579;g6efa34507b_0_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80" name="Google Shape;580;g6efa34507b_0_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81" name="Google Shape;581;g6efa34507b_0_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82" name="Google Shape;582;g6efa34507b_0_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83" name="Google Shape;583;g6efa34507b_0_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584" name="Google Shape;584;g6efa34507b_0_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85" name="Google Shape;585;g6efa34507b_0_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86" name="Google Shape;586;g6efa34507b_0_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87" name="Google Shape;587;g6efa34507b_0_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88" name="Google Shape;588;g6efa34507b_0_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89" name="Google Shape;589;g6efa34507b_0_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591" name="Google Shape;591;g6efa34507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89" y="2509836"/>
            <a:ext cx="4431486" cy="289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48;p9">
            <a:extLst>
              <a:ext uri="{FF2B5EF4-FFF2-40B4-BE49-F238E27FC236}">
                <a16:creationId xmlns:a16="http://schemas.microsoft.com/office/drawing/2014/main" xmlns="" id="{F699C394-E0D7-4F88-86F9-60CE692DD0A4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 침체기동안 항목별 지출 트렌드 확인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" name="Google Shape;596;g6efa34507b_0_319"/>
          <p:cNvGraphicFramePr/>
          <p:nvPr>
            <p:extLst>
              <p:ext uri="{D42A27DB-BD31-4B8C-83A1-F6EECF244321}">
                <p14:modId xmlns:p14="http://schemas.microsoft.com/office/powerpoint/2010/main" val="123658452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97" name="Google Shape;597;g6efa34507b_0_31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598" name="Google Shape;598;g6efa34507b_0_31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599" name="Google Shape;599;g6efa34507b_0_31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00" name="Google Shape;600;g6efa34507b_0_31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01" name="Google Shape;601;g6efa34507b_0_31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02" name="Google Shape;602;g6efa34507b_0_31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03" name="Google Shape;603;g6efa34507b_0_31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04" name="Google Shape;604;g6efa34507b_0_31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605" name="Google Shape;605;g6efa34507b_0_31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606" name="Google Shape;606;g6efa34507b_0_31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7" name="Google Shape;607;g6efa34507b_0_31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8" name="Google Shape;608;g6efa34507b_0_31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9" name="Google Shape;609;g6efa34507b_0_31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0" name="Google Shape;610;g6efa34507b_0_31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11" name="Google Shape;611;g6efa34507b_0_31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613" name="Google Shape;613;g6efa34507b_0_319"/>
          <p:cNvPicPr preferRelativeResize="0"/>
          <p:nvPr/>
        </p:nvPicPr>
        <p:blipFill rotWithShape="1">
          <a:blip r:embed="rId3">
            <a:alphaModFix/>
          </a:blip>
          <a:srcRect l="4913"/>
          <a:stretch/>
        </p:blipFill>
        <p:spPr>
          <a:xfrm>
            <a:off x="6786898" y="2317018"/>
            <a:ext cx="4431486" cy="318030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6efa34507b_0_319"/>
          <p:cNvSpPr/>
          <p:nvPr/>
        </p:nvSpPr>
        <p:spPr>
          <a:xfrm>
            <a:off x="7040564" y="2518349"/>
            <a:ext cx="3681979" cy="2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2" name="Google Shape;591;g6efa34507b_0_5">
            <a:extLst>
              <a:ext uri="{FF2B5EF4-FFF2-40B4-BE49-F238E27FC236}">
                <a16:creationId xmlns:a16="http://schemas.microsoft.com/office/drawing/2014/main" xmlns="" id="{A8C99185-125A-4447-B573-DF39848A5D38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689" y="2509836"/>
            <a:ext cx="4431486" cy="289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48;p9">
            <a:extLst>
              <a:ext uri="{FF2B5EF4-FFF2-40B4-BE49-F238E27FC236}">
                <a16:creationId xmlns:a16="http://schemas.microsoft.com/office/drawing/2014/main" xmlns="" id="{0C38E56D-1BF8-4285-8CB0-13093830BBFC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 침체기동안 항목별 지출 트렌드 확인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9C73F9-3CA0-4195-800D-6FF63FB522A5}"/>
              </a:ext>
            </a:extLst>
          </p:cNvPr>
          <p:cNvSpPr txBox="1"/>
          <p:nvPr/>
        </p:nvSpPr>
        <p:spPr>
          <a:xfrm>
            <a:off x="8393230" y="5748358"/>
            <a:ext cx="22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전체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6efa34507b_0_342"/>
          <p:cNvPicPr preferRelativeResize="0"/>
          <p:nvPr/>
        </p:nvPicPr>
        <p:blipFill rotWithShape="1">
          <a:blip r:embed="rId3">
            <a:alphaModFix/>
          </a:blip>
          <a:srcRect l="4264"/>
          <a:stretch/>
        </p:blipFill>
        <p:spPr>
          <a:xfrm>
            <a:off x="6756935" y="2326642"/>
            <a:ext cx="4509575" cy="3180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0" name="Google Shape;620;g6efa34507b_0_342"/>
          <p:cNvGraphicFramePr/>
          <p:nvPr>
            <p:extLst>
              <p:ext uri="{D42A27DB-BD31-4B8C-83A1-F6EECF244321}">
                <p14:modId xmlns:p14="http://schemas.microsoft.com/office/powerpoint/2010/main" val="3103403170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21" name="Google Shape;621;g6efa34507b_0_34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622" name="Google Shape;622;g6efa34507b_0_34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3" name="Google Shape;623;g6efa34507b_0_34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4" name="Google Shape;624;g6efa34507b_0_34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5" name="Google Shape;625;g6efa34507b_0_34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6" name="Google Shape;626;g6efa34507b_0_34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7" name="Google Shape;627;g6efa34507b_0_34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g6efa34507b_0_34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g6efa34507b_0_34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630" name="Google Shape;630;g6efa34507b_0_34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g6efa34507b_0_34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g6efa34507b_0_34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g6efa34507b_0_34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g6efa34507b_0_34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35" name="Google Shape;635;g6efa34507b_0_34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1EFFAE-5A7C-4E30-A0F6-13839825BC15}"/>
              </a:ext>
            </a:extLst>
          </p:cNvPr>
          <p:cNvSpPr txBox="1"/>
          <p:nvPr/>
        </p:nvSpPr>
        <p:spPr>
          <a:xfrm>
            <a:off x="8431730" y="5748358"/>
            <a:ext cx="22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70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세 이상</a:t>
            </a:r>
          </a:p>
        </p:txBody>
      </p:sp>
      <p:sp>
        <p:nvSpPr>
          <p:cNvPr id="28" name="Google Shape;448;p9">
            <a:extLst>
              <a:ext uri="{FF2B5EF4-FFF2-40B4-BE49-F238E27FC236}">
                <a16:creationId xmlns:a16="http://schemas.microsoft.com/office/drawing/2014/main" xmlns="" id="{81AAF596-2FB9-4476-B783-BA8AC581D714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 침체기동안 항목별 지출 트렌드 확인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9" name="Google Shape;641;g6efa34507b_0_342">
            <a:extLst>
              <a:ext uri="{FF2B5EF4-FFF2-40B4-BE49-F238E27FC236}">
                <a16:creationId xmlns:a16="http://schemas.microsoft.com/office/drawing/2014/main" xmlns="" id="{8EFD3B8F-9B86-44F4-B4DC-C90CB51D8DFC}"/>
              </a:ext>
            </a:extLst>
          </p:cNvPr>
          <p:cNvSpPr/>
          <p:nvPr/>
        </p:nvSpPr>
        <p:spPr>
          <a:xfrm>
            <a:off x="7247823" y="2538712"/>
            <a:ext cx="3450236" cy="43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637" name="Google Shape;637;g6efa34507b_0_342"/>
          <p:cNvPicPr preferRelativeResize="0"/>
          <p:nvPr/>
        </p:nvPicPr>
        <p:blipFill rotWithShape="1">
          <a:blip r:embed="rId4">
            <a:alphaModFix/>
          </a:blip>
          <a:srcRect l="4763"/>
          <a:stretch/>
        </p:blipFill>
        <p:spPr>
          <a:xfrm>
            <a:off x="1568917" y="2339487"/>
            <a:ext cx="4401627" cy="3153912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6efa34507b_0_342"/>
          <p:cNvSpPr/>
          <p:nvPr/>
        </p:nvSpPr>
        <p:spPr>
          <a:xfrm>
            <a:off x="1493941" y="2553172"/>
            <a:ext cx="3944333" cy="104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3D37380-064B-469F-B61E-26E3FC30C96C}"/>
              </a:ext>
            </a:extLst>
          </p:cNvPr>
          <p:cNvSpPr txBox="1"/>
          <p:nvPr/>
        </p:nvSpPr>
        <p:spPr>
          <a:xfrm>
            <a:off x="3165095" y="5746754"/>
            <a:ext cx="22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40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세 미만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7" name="Google Shape;647;g6efa34507b_0_25"/>
          <p:cNvGraphicFramePr/>
          <p:nvPr>
            <p:extLst>
              <p:ext uri="{D42A27DB-BD31-4B8C-83A1-F6EECF244321}">
                <p14:modId xmlns:p14="http://schemas.microsoft.com/office/powerpoint/2010/main" val="1073720393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48" name="Google Shape;648;g6efa34507b_0_2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649" name="Google Shape;649;g6efa34507b_0_2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0" name="Google Shape;650;g6efa34507b_0_2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1" name="Google Shape;651;g6efa34507b_0_2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2" name="Google Shape;652;g6efa34507b_0_2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3" name="Google Shape;653;g6efa34507b_0_2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4" name="Google Shape;654;g6efa34507b_0_2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55" name="Google Shape;655;g6efa34507b_0_2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656" name="Google Shape;656;g6efa34507b_0_2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657" name="Google Shape;657;g6efa34507b_0_2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58" name="Google Shape;658;g6efa34507b_0_2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59" name="Google Shape;659;g6efa34507b_0_2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60" name="Google Shape;660;g6efa34507b_0_2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61" name="Google Shape;661;g6efa34507b_0_2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62" name="Google Shape;662;g6efa34507b_0_2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" name="Google Shape;448;p9">
            <a:extLst>
              <a:ext uri="{FF2B5EF4-FFF2-40B4-BE49-F238E27FC236}">
                <a16:creationId xmlns:a16="http://schemas.microsoft.com/office/drawing/2014/main" xmlns="" id="{BE429BD2-7E0E-4880-8219-36AC1C1627D5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3. </a:t>
            </a: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설정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C709C7D6-C929-4305-B9A4-A29F171D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45368"/>
              </p:ext>
            </p:extLst>
          </p:nvPr>
        </p:nvGraphicFramePr>
        <p:xfrm>
          <a:off x="1871064" y="2570861"/>
          <a:ext cx="9124542" cy="3017520"/>
        </p:xfrm>
        <a:graphic>
          <a:graphicData uri="http://schemas.openxmlformats.org/drawingml/2006/table">
            <a:tbl>
              <a:tblPr firstRow="1" bandRow="1">
                <a:tableStyleId>{C73C8F28-5196-4AA6-9BB1-2E5109015D19}</a:tableStyleId>
              </a:tblPr>
              <a:tblGrid>
                <a:gridCol w="3109522">
                  <a:extLst>
                    <a:ext uri="{9D8B030D-6E8A-4147-A177-3AD203B41FA5}">
                      <a16:colId xmlns:a16="http://schemas.microsoft.com/office/drawing/2014/main" xmlns="" val="3931873485"/>
                    </a:ext>
                  </a:extLst>
                </a:gridCol>
                <a:gridCol w="1503755">
                  <a:extLst>
                    <a:ext uri="{9D8B030D-6E8A-4147-A177-3AD203B41FA5}">
                      <a16:colId xmlns:a16="http://schemas.microsoft.com/office/drawing/2014/main" xmlns="" val="2283063418"/>
                    </a:ext>
                  </a:extLst>
                </a:gridCol>
                <a:gridCol w="1503755">
                  <a:extLst>
                    <a:ext uri="{9D8B030D-6E8A-4147-A177-3AD203B41FA5}">
                      <a16:colId xmlns:a16="http://schemas.microsoft.com/office/drawing/2014/main" xmlns="" val="351410193"/>
                    </a:ext>
                  </a:extLst>
                </a:gridCol>
                <a:gridCol w="1503755">
                  <a:extLst>
                    <a:ext uri="{9D8B030D-6E8A-4147-A177-3AD203B41FA5}">
                      <a16:colId xmlns:a16="http://schemas.microsoft.com/office/drawing/2014/main" xmlns="" val="3579798568"/>
                    </a:ext>
                  </a:extLst>
                </a:gridCol>
                <a:gridCol w="1503755">
                  <a:extLst>
                    <a:ext uri="{9D8B030D-6E8A-4147-A177-3AD203B41FA5}">
                      <a16:colId xmlns:a16="http://schemas.microsoft.com/office/drawing/2014/main" xmlns="" val="1057860895"/>
                    </a:ext>
                  </a:extLst>
                </a:gridCol>
              </a:tblGrid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의료보건비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의료비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병원비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건강보험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93116545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교통통신비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교통비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통신비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대중교통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753083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교양오락문화생활비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구독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핫플레이스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휴가비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5541388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8400911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내구재비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내구재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가전제품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전자제품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451219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의류비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패션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33096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8" name="Google Shape;668;g6efa34507b_0_45"/>
          <p:cNvGraphicFramePr/>
          <p:nvPr>
            <p:extLst>
              <p:ext uri="{D42A27DB-BD31-4B8C-83A1-F6EECF244321}">
                <p14:modId xmlns:p14="http://schemas.microsoft.com/office/powerpoint/2010/main" val="2074545151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69" name="Google Shape;669;g6efa34507b_0_4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670" name="Google Shape;670;g6efa34507b_0_4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1" name="Google Shape;671;g6efa34507b_0_4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2" name="Google Shape;672;g6efa34507b_0_4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3" name="Google Shape;673;g6efa34507b_0_4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4" name="Google Shape;674;g6efa34507b_0_4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5" name="Google Shape;675;g6efa34507b_0_4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76" name="Google Shape;676;g6efa34507b_0_4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677" name="Google Shape;677;g6efa34507b_0_4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678" name="Google Shape;678;g6efa34507b_0_4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79" name="Google Shape;679;g6efa34507b_0_4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80" name="Google Shape;680;g6efa34507b_0_4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81" name="Google Shape;681;g6efa34507b_0_4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82" name="Google Shape;682;g6efa34507b_0_4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83" name="Google Shape;683;g6efa34507b_0_4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84" name="Google Shape;684;g6efa34507b_0_45"/>
          <p:cNvSpPr txBox="1"/>
          <p:nvPr/>
        </p:nvSpPr>
        <p:spPr>
          <a:xfrm>
            <a:off x="1811699" y="1644844"/>
            <a:ext cx="9479700" cy="82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헤드라인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요약본문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685" name="Google Shape;685;g6efa34507b_0_45"/>
          <p:cNvPicPr preferRelativeResize="0"/>
          <p:nvPr/>
        </p:nvPicPr>
        <p:blipFill rotWithShape="1">
          <a:blip r:embed="rId3">
            <a:alphaModFix/>
          </a:blip>
          <a:srcRect t="10381"/>
          <a:stretch/>
        </p:blipFill>
        <p:spPr>
          <a:xfrm>
            <a:off x="1811699" y="2961916"/>
            <a:ext cx="4589008" cy="24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48;p9">
            <a:extLst>
              <a:ext uri="{FF2B5EF4-FFF2-40B4-BE49-F238E27FC236}">
                <a16:creationId xmlns:a16="http://schemas.microsoft.com/office/drawing/2014/main" xmlns="" id="{3FFB4746-C190-4AB9-946F-43CE0FC3B9A9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3. </a:t>
            </a: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설정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xmlns="" id="{D4A61040-B4D7-4F2C-A1B5-E241A76FD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74515"/>
              </p:ext>
            </p:extLst>
          </p:nvPr>
        </p:nvGraphicFramePr>
        <p:xfrm>
          <a:off x="6847563" y="2961916"/>
          <a:ext cx="4613278" cy="2743200"/>
        </p:xfrm>
        <a:graphic>
          <a:graphicData uri="http://schemas.openxmlformats.org/drawingml/2006/table">
            <a:tbl>
              <a:tblPr firstRow="1" bandRow="1">
                <a:tableStyleId>{C73C8F28-5196-4AA6-9BB1-2E5109015D19}</a:tableStyleId>
              </a:tblPr>
              <a:tblGrid>
                <a:gridCol w="2633321">
                  <a:extLst>
                    <a:ext uri="{9D8B030D-6E8A-4147-A177-3AD203B41FA5}">
                      <a16:colId xmlns:a16="http://schemas.microsoft.com/office/drawing/2014/main" xmlns="" val="3931873485"/>
                    </a:ext>
                  </a:extLst>
                </a:gridCol>
                <a:gridCol w="1979957">
                  <a:extLst>
                    <a:ext uri="{9D8B030D-6E8A-4147-A177-3AD203B41FA5}">
                      <a16:colId xmlns:a16="http://schemas.microsoft.com/office/drawing/2014/main" xmlns="" val="2283063418"/>
                    </a:ext>
                  </a:extLst>
                </a:gridCol>
              </a:tblGrid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의료보건비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(12000, 3)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93116545"/>
                  </a:ext>
                </a:extLst>
              </a:tr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교통통신비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(12150, 3)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753083"/>
                  </a:ext>
                </a:extLst>
              </a:tr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교양오락문화생활비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(13738, 3)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5541388"/>
                  </a:ext>
                </a:extLst>
              </a:tr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(5180, 3)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8400911"/>
                  </a:ext>
                </a:extLst>
              </a:tr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내구재비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(9643,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451219"/>
                  </a:ext>
                </a:extLst>
              </a:tr>
              <a:tr h="36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의류비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(8000, 3)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33096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6efa34507b_0_375"/>
          <p:cNvPicPr preferRelativeResize="0"/>
          <p:nvPr/>
        </p:nvPicPr>
        <p:blipFill rotWithShape="1">
          <a:blip r:embed="rId3">
            <a:alphaModFix/>
          </a:blip>
          <a:srcRect t="22042"/>
          <a:stretch/>
        </p:blipFill>
        <p:spPr>
          <a:xfrm>
            <a:off x="1811699" y="2947740"/>
            <a:ext cx="4582508" cy="20573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1" name="Google Shape;691;g6efa34507b_0_375"/>
          <p:cNvGraphicFramePr/>
          <p:nvPr>
            <p:extLst>
              <p:ext uri="{D42A27DB-BD31-4B8C-83A1-F6EECF244321}">
                <p14:modId xmlns:p14="http://schemas.microsoft.com/office/powerpoint/2010/main" val="4185276397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92" name="Google Shape;692;g6efa34507b_0_37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693" name="Google Shape;693;g6efa34507b_0_37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4" name="Google Shape;694;g6efa34507b_0_37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5" name="Google Shape;695;g6efa34507b_0_37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6" name="Google Shape;696;g6efa34507b_0_37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7" name="Google Shape;697;g6efa34507b_0_37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8" name="Google Shape;698;g6efa34507b_0_37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699" name="Google Shape;699;g6efa34507b_0_37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700" name="Google Shape;700;g6efa34507b_0_37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701" name="Google Shape;701;g6efa34507b_0_37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g6efa34507b_0_37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3" name="Google Shape;703;g6efa34507b_0_37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4" name="Google Shape;704;g6efa34507b_0_37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5" name="Google Shape;705;g6efa34507b_0_37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06" name="Google Shape;706;g6efa34507b_0_37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" name="Google Shape;684;g6efa34507b_0_45">
            <a:extLst>
              <a:ext uri="{FF2B5EF4-FFF2-40B4-BE49-F238E27FC236}">
                <a16:creationId xmlns:a16="http://schemas.microsoft.com/office/drawing/2014/main" xmlns="" id="{FEE5FA3F-086F-4EEE-9598-0AC66A61F266}"/>
              </a:ext>
            </a:extLst>
          </p:cNvPr>
          <p:cNvSpPr txBox="1"/>
          <p:nvPr/>
        </p:nvSpPr>
        <p:spPr>
          <a:xfrm>
            <a:off x="1811699" y="1644844"/>
            <a:ext cx="9479700" cy="82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주요 카드사 이벤트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EDF79CDD-F295-4AFD-B660-708A42E4515D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3. </a:t>
            </a: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설정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altLang="ko-KR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xmlns="" id="{8CEC62B9-971F-46B2-BC8C-051B23D34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37557"/>
              </p:ext>
            </p:extLst>
          </p:nvPr>
        </p:nvGraphicFramePr>
        <p:xfrm>
          <a:off x="6847563" y="2947740"/>
          <a:ext cx="4582508" cy="2286000"/>
        </p:xfrm>
        <a:graphic>
          <a:graphicData uri="http://schemas.openxmlformats.org/drawingml/2006/table">
            <a:tbl>
              <a:tblPr firstRow="1" bandRow="1">
                <a:tableStyleId>{C73C8F28-5196-4AA6-9BB1-2E5109015D19}</a:tableStyleId>
              </a:tblPr>
              <a:tblGrid>
                <a:gridCol w="2291254">
                  <a:extLst>
                    <a:ext uri="{9D8B030D-6E8A-4147-A177-3AD203B41FA5}">
                      <a16:colId xmlns:a16="http://schemas.microsoft.com/office/drawing/2014/main" xmlns="" val="3931873485"/>
                    </a:ext>
                  </a:extLst>
                </a:gridCol>
                <a:gridCol w="2291254">
                  <a:extLst>
                    <a:ext uri="{9D8B030D-6E8A-4147-A177-3AD203B41FA5}">
                      <a16:colId xmlns:a16="http://schemas.microsoft.com/office/drawing/2014/main" xmlns="" val="2283063418"/>
                    </a:ext>
                  </a:extLst>
                </a:gridCol>
              </a:tblGrid>
              <a:tr h="411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신한카드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(255, 2)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93116545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삼성카드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(609, 2)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753083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국민카드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(265, 2)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5541388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우리카드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(163, 2)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8400911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하나카드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(355, 2)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45121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84;g6efa34507b_0_45">
            <a:extLst>
              <a:ext uri="{FF2B5EF4-FFF2-40B4-BE49-F238E27FC236}">
                <a16:creationId xmlns:a16="http://schemas.microsoft.com/office/drawing/2014/main" xmlns="" id="{B25CFEB0-041F-49E6-A57D-B7E309F003C8}"/>
              </a:ext>
            </a:extLst>
          </p:cNvPr>
          <p:cNvSpPr txBox="1"/>
          <p:nvPr/>
        </p:nvSpPr>
        <p:spPr>
          <a:xfrm>
            <a:off x="1792448" y="1490839"/>
            <a:ext cx="9479700" cy="82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주요 카드사 이벤트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714" name="Google Shape;714;g6efa34507b_0_65"/>
          <p:cNvGraphicFramePr/>
          <p:nvPr>
            <p:extLst>
              <p:ext uri="{D42A27DB-BD31-4B8C-83A1-F6EECF244321}">
                <p14:modId xmlns:p14="http://schemas.microsoft.com/office/powerpoint/2010/main" val="2597403304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15" name="Google Shape;715;g6efa34507b_0_6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716" name="Google Shape;716;g6efa34507b_0_6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17" name="Google Shape;717;g6efa34507b_0_6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18" name="Google Shape;718;g6efa34507b_0_6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19" name="Google Shape;719;g6efa34507b_0_6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20" name="Google Shape;720;g6efa34507b_0_6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21" name="Google Shape;721;g6efa34507b_0_6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22" name="Google Shape;722;g6efa34507b_0_6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723" name="Google Shape;723;g6efa34507b_0_6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724" name="Google Shape;724;g6efa34507b_0_6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5" name="Google Shape;725;g6efa34507b_0_6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6" name="Google Shape;726;g6efa34507b_0_6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7" name="Google Shape;727;g6efa34507b_0_6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28" name="Google Shape;728;g6efa34507b_0_6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29" name="Google Shape;729;g6efa34507b_0_6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31" name="Google Shape;731;g6efa34507b_0_65"/>
          <p:cNvSpPr txBox="1"/>
          <p:nvPr/>
        </p:nvSpPr>
        <p:spPr>
          <a:xfrm>
            <a:off x="2854197" y="2268236"/>
            <a:ext cx="38448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{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캐시백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할인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최대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}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32" name="Google Shape;732;g6efa34507b_0_65"/>
          <p:cNvSpPr txBox="1"/>
          <p:nvPr/>
        </p:nvSpPr>
        <p:spPr>
          <a:xfrm>
            <a:off x="6288182" y="2276060"/>
            <a:ext cx="38448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{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여행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행운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}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33" name="Google Shape;733;g6efa34507b_0_65"/>
          <p:cNvSpPr txBox="1"/>
          <p:nvPr/>
        </p:nvSpPr>
        <p:spPr>
          <a:xfrm>
            <a:off x="8041265" y="4380250"/>
            <a:ext cx="38448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하나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{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할인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프로모션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}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34" name="Google Shape;734;g6efa34507b_0_65"/>
          <p:cNvSpPr txBox="1"/>
          <p:nvPr/>
        </p:nvSpPr>
        <p:spPr>
          <a:xfrm>
            <a:off x="4646039" y="4398793"/>
            <a:ext cx="38448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우리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{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할인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청구할인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자동납부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}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35" name="Google Shape;735;g6efa34507b_0_65"/>
          <p:cNvSpPr txBox="1"/>
          <p:nvPr/>
        </p:nvSpPr>
        <p:spPr>
          <a:xfrm>
            <a:off x="1115198" y="4382010"/>
            <a:ext cx="38448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{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캐시백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할인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}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736" name="Google Shape;736;g6efa34507b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861" y="2671185"/>
            <a:ext cx="1332000" cy="1332000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737" name="Google Shape;737;g6efa34507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936" y="2708099"/>
            <a:ext cx="1332000" cy="1332000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738" name="Google Shape;738;g6efa34507b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34953" y="4824788"/>
            <a:ext cx="1332000" cy="1332000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739" name="Google Shape;739;g6efa34507b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0566" y="4824788"/>
            <a:ext cx="1332000" cy="1332000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740" name="Google Shape;740;g6efa34507b_0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4785" y="4824788"/>
            <a:ext cx="1332000" cy="1332000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9" name="Google Shape;448;p9">
            <a:extLst>
              <a:ext uri="{FF2B5EF4-FFF2-40B4-BE49-F238E27FC236}">
                <a16:creationId xmlns:a16="http://schemas.microsoft.com/office/drawing/2014/main" xmlns="" id="{EFA2E497-C81B-4B37-BC01-A366237B5C00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g6efa34507b_0_589"/>
          <p:cNvGraphicFramePr/>
          <p:nvPr>
            <p:extLst>
              <p:ext uri="{D42A27DB-BD31-4B8C-83A1-F6EECF244321}">
                <p14:modId xmlns:p14="http://schemas.microsoft.com/office/powerpoint/2010/main" val="1679677526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46" name="Google Shape;746;g6efa34507b_0_58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747" name="Google Shape;747;g6efa34507b_0_58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48" name="Google Shape;748;g6efa34507b_0_58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49" name="Google Shape;749;g6efa34507b_0_58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50" name="Google Shape;750;g6efa34507b_0_58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51" name="Google Shape;751;g6efa34507b_0_58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52" name="Google Shape;752;g6efa34507b_0_58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53" name="Google Shape;753;g6efa34507b_0_58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754" name="Google Shape;754;g6efa34507b_0_58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755" name="Google Shape;755;g6efa34507b_0_58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56" name="Google Shape;756;g6efa34507b_0_58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57" name="Google Shape;757;g6efa34507b_0_58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58" name="Google Shape;758;g6efa34507b_0_58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59" name="Google Shape;759;g6efa34507b_0_58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60" name="Google Shape;760;g6efa34507b_0_58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63" name="Google Shape;763;g6efa34507b_0_589"/>
          <p:cNvSpPr txBox="1"/>
          <p:nvPr/>
        </p:nvSpPr>
        <p:spPr>
          <a:xfrm>
            <a:off x="6814355" y="2564335"/>
            <a:ext cx="5118556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18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의료비</a:t>
            </a:r>
            <a:r>
              <a:rPr 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 </a:t>
            </a:r>
            <a:r>
              <a:rPr lang="en-US" sz="18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병원비</a:t>
            </a:r>
            <a:r>
              <a:rPr 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 </a:t>
            </a:r>
            <a:r>
              <a:rPr lang="en-US" sz="18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건강보험</a:t>
            </a:r>
            <a:endParaRPr lang="en-US" sz="18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사업 대상 확대 지원 법률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케어 정부 대통령 대통령의 헬스케어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지원 국민 걱정 정책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의협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비대위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건정심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최대집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복지부 정부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지원 증가 본인 만명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복지부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올해 장관 보장성 의협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강화 강화대책 확대 강화정책 획기적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국민공단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부산지역본부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일산장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    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경인지역본부 이하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일산 보장성 보장 걱정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공단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시스템 올해 부담 원주본부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765" name="Google Shape;765;g6efa34507b_0_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62" y="2896067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sp>
        <p:nvSpPr>
          <p:cNvPr id="24" name="Google Shape;684;g6efa34507b_0_45">
            <a:extLst>
              <a:ext uri="{FF2B5EF4-FFF2-40B4-BE49-F238E27FC236}">
                <a16:creationId xmlns:a16="http://schemas.microsoft.com/office/drawing/2014/main" xmlns="" id="{32C2C857-74AF-4055-AAD1-9ED1108FFA56}"/>
              </a:ext>
            </a:extLst>
          </p:cNvPr>
          <p:cNvSpPr txBox="1"/>
          <p:nvPr/>
        </p:nvSpPr>
        <p:spPr>
          <a:xfrm>
            <a:off x="1802073" y="1490839"/>
            <a:ext cx="9479700" cy="106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 헤드라인 및 요약 본문</a:t>
            </a: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① 의료보건비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448;p9">
            <a:extLst>
              <a:ext uri="{FF2B5EF4-FFF2-40B4-BE49-F238E27FC236}">
                <a16:creationId xmlns:a16="http://schemas.microsoft.com/office/drawing/2014/main" xmlns="" id="{E871A1A0-92D6-411C-BA9B-155FF7F1CF74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0" name="Google Shape;770;g7e04570c44_4_329"/>
          <p:cNvGraphicFramePr/>
          <p:nvPr>
            <p:extLst>
              <p:ext uri="{D42A27DB-BD31-4B8C-83A1-F6EECF244321}">
                <p14:modId xmlns:p14="http://schemas.microsoft.com/office/powerpoint/2010/main" val="3891757495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71" name="Google Shape;771;g7e04570c44_4_32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772" name="Google Shape;772;g7e04570c44_4_32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3" name="Google Shape;773;g7e04570c44_4_32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4" name="Google Shape;774;g7e04570c44_4_32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5" name="Google Shape;775;g7e04570c44_4_32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6" name="Google Shape;776;g7e04570c44_4_32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7" name="Google Shape;777;g7e04570c44_4_32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8" name="Google Shape;778;g7e04570c44_4_32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779" name="Google Shape;779;g7e04570c44_4_32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780" name="Google Shape;780;g7e04570c44_4_32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1" name="Google Shape;781;g7e04570c44_4_32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2" name="Google Shape;782;g7e04570c44_4_32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3" name="Google Shape;783;g7e04570c44_4_32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84" name="Google Shape;784;g7e04570c44_4_32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85" name="Google Shape;785;g7e04570c44_4_32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87" name="Google Shape;787;g7e04570c44_4_329"/>
          <p:cNvSpPr txBox="1"/>
          <p:nvPr/>
        </p:nvSpPr>
        <p:spPr>
          <a:xfrm>
            <a:off x="1747198" y="2564335"/>
            <a:ext cx="4908127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게임만해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골프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교통카드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내차처럼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받으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시트로엥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신규발급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대보험료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도시가스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롯데월드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벅스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신규가입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endParaRPr dirty="0">
              <a:solidFill>
                <a:schemeClr val="bg1">
                  <a:lumMod val="85000"/>
                </a:schemeClr>
              </a:solidFill>
              <a:highlight>
                <a:srgbClr val="FFFFFF"/>
              </a:highligh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생활앱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아지냥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안내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가득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endParaRPr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4위 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상품권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가정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겨울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더블쿠폰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매직카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명의보호알림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무이자할부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자동납부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청구할인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달콤한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대학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빨간날엔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사회보험료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썸타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아고다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웨딩밴드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한파끝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현대백화점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4위 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캐쉬백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레진코믹스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서른일곱번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서울랜드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주는거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프로모션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서른아홉번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서비스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얼리버드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웨이하이포인트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패키지</a:t>
            </a:r>
            <a:endParaRPr dirty="0">
              <a:solidFill>
                <a:schemeClr val="bg1">
                  <a:lumMod val="85000"/>
                </a:schemeClr>
              </a:solidFill>
              <a:highlight>
                <a:srgbClr val="FFFFFF"/>
              </a:highligh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1BBFBC66-12BE-4039-BBD6-B250788EC093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D2A25AE5-79C8-4D0A-8E88-487933AF7201}"/>
              </a:ext>
            </a:extLst>
          </p:cNvPr>
          <p:cNvSpPr txBox="1"/>
          <p:nvPr/>
        </p:nvSpPr>
        <p:spPr>
          <a:xfrm>
            <a:off x="6814355" y="2564335"/>
            <a:ext cx="5118556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</a:t>
            </a:r>
            <a:r>
              <a:rPr lang="en-US" sz="1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의료비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병원비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</a:t>
            </a:r>
            <a:r>
              <a:rPr lang="en-US" sz="1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건강보험</a:t>
            </a:r>
            <a:endParaRPr lang="en-US"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사업 대상 확대 지원 법률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케어 정부 대통령 대통령의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헬스케어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지원 국민 걱정 정책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비대위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건정심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복지부 정부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지원 증가 본인 만명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복지부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올해 장관 보장성 의협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강화 강화대책 확대 강화정책 획기적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국민공단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부산지역본부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일산장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      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경인지역본부 이하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일산 보장성 보장 걱정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공단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시스템 올해 부담 원주본부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5DA81B-64E2-493B-A1BB-F5D67DAB60F5}"/>
              </a:ext>
            </a:extLst>
          </p:cNvPr>
          <p:cNvSpPr txBox="1"/>
          <p:nvPr/>
        </p:nvSpPr>
        <p:spPr>
          <a:xfrm>
            <a:off x="1142314" y="2622091"/>
            <a:ext cx="691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신한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우리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3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하나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6" name="Google Shape;684;g6efa34507b_0_45">
            <a:extLst>
              <a:ext uri="{FF2B5EF4-FFF2-40B4-BE49-F238E27FC236}">
                <a16:creationId xmlns:a16="http://schemas.microsoft.com/office/drawing/2014/main" xmlns="" id="{DFE1A95A-9DC7-419D-99A5-F45534F0EDB3}"/>
              </a:ext>
            </a:extLst>
          </p:cNvPr>
          <p:cNvSpPr txBox="1"/>
          <p:nvPr/>
        </p:nvSpPr>
        <p:spPr>
          <a:xfrm>
            <a:off x="1802073" y="1490839"/>
            <a:ext cx="9479700" cy="106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 헤드라인 및 요약 본문</a:t>
            </a: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① 의료보건비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87;g7e04570c44_4_329">
            <a:extLst>
              <a:ext uri="{FF2B5EF4-FFF2-40B4-BE49-F238E27FC236}">
                <a16:creationId xmlns:a16="http://schemas.microsoft.com/office/drawing/2014/main" xmlns="" id="{F77DF811-7D4E-4F09-946F-8C6CC892DA27}"/>
              </a:ext>
            </a:extLst>
          </p:cNvPr>
          <p:cNvSpPr txBox="1"/>
          <p:nvPr/>
        </p:nvSpPr>
        <p:spPr>
          <a:xfrm>
            <a:off x="1747198" y="2564335"/>
            <a:ext cx="4908127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게임만해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골프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교통카드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내차처럼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받으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시트로엥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신규발급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대보험료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도시가스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롯데월드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벅스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신규가입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endParaRPr dirty="0">
              <a:solidFill>
                <a:schemeClr val="bg1">
                  <a:lumMod val="85000"/>
                </a:schemeClr>
              </a:solidFill>
              <a:highlight>
                <a:srgbClr val="FFFFFF"/>
              </a:highligh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생활앱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아지냥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안내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가득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endParaRPr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4위 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상품권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가정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겨울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더블쿠폰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매직카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명의보호알림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무이자할부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자동납부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청구할인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달콤한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대학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빨간날엔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사회보험료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썸타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아고다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웨딩밴드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한파끝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현대백화점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4위 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캐쉬백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레진코믹스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서른일곱번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서울랜드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주는거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5위 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프로모션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서른아홉번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서비스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얼리버드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웨이하이포인트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패키지</a:t>
            </a:r>
            <a:endParaRPr dirty="0">
              <a:solidFill>
                <a:schemeClr val="bg1">
                  <a:lumMod val="85000"/>
                </a:schemeClr>
              </a:solidFill>
              <a:highlight>
                <a:srgbClr val="FFFFFF"/>
              </a:highligh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770" name="Google Shape;770;g7e04570c44_4_329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71" name="Google Shape;771;g7e04570c44_4_32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772" name="Google Shape;772;g7e04570c44_4_32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3" name="Google Shape;773;g7e04570c44_4_32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4" name="Google Shape;774;g7e04570c44_4_32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5" name="Google Shape;775;g7e04570c44_4_32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6" name="Google Shape;776;g7e04570c44_4_32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7" name="Google Shape;777;g7e04570c44_4_32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78" name="Google Shape;778;g7e04570c44_4_32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779" name="Google Shape;779;g7e04570c44_4_32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780" name="Google Shape;780;g7e04570c44_4_32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1" name="Google Shape;781;g7e04570c44_4_32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2" name="Google Shape;782;g7e04570c44_4_32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83" name="Google Shape;783;g7e04570c44_4_32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84" name="Google Shape;784;g7e04570c44_4_32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85" name="Google Shape;785;g7e04570c44_4_32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1BBFBC66-12BE-4039-BBD6-B250788EC093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D2A25AE5-79C8-4D0A-8E88-487933AF7201}"/>
              </a:ext>
            </a:extLst>
          </p:cNvPr>
          <p:cNvSpPr txBox="1"/>
          <p:nvPr/>
        </p:nvSpPr>
        <p:spPr>
          <a:xfrm>
            <a:off x="6814355" y="2564335"/>
            <a:ext cx="5118556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의료비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병원비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건강보험</a:t>
            </a:r>
            <a:endParaRPr lang="en-US"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사업 대상 확대 지원 법률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케어 정부 대통령 대통령의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헬스케어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지원 국민 걱정 정책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비대위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건정심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복지부 정부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지원 증가 본인 만명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복지부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올해 장관 보장성 의협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보장성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강화 강화대책 확대 강화정책 획기적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국민공단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부산지역본부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일산장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      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경인지역본부 이하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부담 일산 보장성 보장 걱정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공단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이사장 시스템 올해 부담 원주본부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492A9D8-8CCD-40F6-85E8-EA8ECABA790C}"/>
              </a:ext>
            </a:extLst>
          </p:cNvPr>
          <p:cNvSpPr txBox="1"/>
          <p:nvPr/>
        </p:nvSpPr>
        <p:spPr>
          <a:xfrm>
            <a:off x="1142314" y="2622091"/>
            <a:ext cx="691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신한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우리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3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하나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787" name="Google Shape;787;g7e04570c44_4_329"/>
          <p:cNvSpPr txBox="1"/>
          <p:nvPr/>
        </p:nvSpPr>
        <p:spPr>
          <a:xfrm>
            <a:off x="2271562" y="2562019"/>
            <a:ext cx="4446872" cy="386765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“KB 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30,000원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신한카드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4대보험료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납부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시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무이자할부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자동차보험 가입하고 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만원 </a:t>
            </a:r>
            <a:r>
              <a:rPr lang="ko-KR" alt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혜택받고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!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삼성카드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보험 연금저축보험 대전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lang="en-US" altLang="ko-KR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200000"/>
              </a:lnSpc>
            </a:pPr>
            <a:endParaRPr lang="en-US" altLang="ko-KR" sz="7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생활업종 및 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사회보험료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자동납부 이벤트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KB</a:t>
            </a:r>
            <a:r>
              <a:rPr 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자동차보험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캐쉬백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이벤트</a:t>
            </a:r>
            <a:r>
              <a:rPr 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“DB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손해보험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구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동부화재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캐쉬백</a:t>
            </a:r>
            <a:r>
              <a:rPr lang="ko-KR" altLang="en-US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이벤트</a:t>
            </a:r>
            <a:r>
              <a:rPr lang="en-US" altLang="ko-KR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8" name="Google Shape;684;g6efa34507b_0_45">
            <a:extLst>
              <a:ext uri="{FF2B5EF4-FFF2-40B4-BE49-F238E27FC236}">
                <a16:creationId xmlns:a16="http://schemas.microsoft.com/office/drawing/2014/main" xmlns="" id="{2A1C1D84-0578-4062-93BC-18A8977C0DF2}"/>
              </a:ext>
            </a:extLst>
          </p:cNvPr>
          <p:cNvSpPr txBox="1"/>
          <p:nvPr/>
        </p:nvSpPr>
        <p:spPr>
          <a:xfrm>
            <a:off x="1802073" y="1490839"/>
            <a:ext cx="9479700" cy="106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 헤드라인 및 요약 본문</a:t>
            </a: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① 의료보건비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90231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2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47" name="Google Shape;147;p2"/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51725" y="3839032"/>
              <a:ext cx="175100" cy="15524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p2"/>
          <p:cNvSpPr/>
          <p:nvPr/>
        </p:nvSpPr>
        <p:spPr>
          <a:xfrm>
            <a:off x="6890522" y="6426735"/>
            <a:ext cx="244971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핀테크 금융데이터 분석가 양성과정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4017537" y="6428468"/>
            <a:ext cx="131318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청년취업아카데미</a:t>
            </a:r>
            <a:endParaRPr sz="1100">
              <a:solidFill>
                <a:srgbClr val="7F7F7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152" name="Google Shape;152;p2"/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flipH="1">
              <a:off x="5407656" y="6536395"/>
              <a:ext cx="111637" cy="137059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155" name="Google Shape;155;p2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61" name="Google Shape;161;p2"/>
          <p:cNvGrpSpPr/>
          <p:nvPr/>
        </p:nvGrpSpPr>
        <p:grpSpPr>
          <a:xfrm>
            <a:off x="4693290" y="2652397"/>
            <a:ext cx="2915262" cy="991791"/>
            <a:chOff x="4972642" y="2495660"/>
            <a:chExt cx="2650238" cy="991791"/>
          </a:xfrm>
        </p:grpSpPr>
        <p:sp>
          <p:nvSpPr>
            <p:cNvPr id="162" name="Google Shape;162;p2"/>
            <p:cNvSpPr/>
            <p:nvPr/>
          </p:nvSpPr>
          <p:spPr>
            <a:xfrm rot="16200000">
              <a:off x="5971381" y="1737320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63" name="Google Shape;163;p2"/>
            <p:cNvGrpSpPr/>
            <p:nvPr/>
          </p:nvGrpSpPr>
          <p:grpSpPr>
            <a:xfrm>
              <a:off x="4972642" y="2495660"/>
              <a:ext cx="1205175" cy="991791"/>
              <a:chOff x="2774951" y="3479798"/>
              <a:chExt cx="2546350" cy="2095503"/>
            </a:xfrm>
          </p:grpSpPr>
          <p:sp>
            <p:nvSpPr>
              <p:cNvPr id="164" name="Google Shape;164;p2"/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3" name="Google Shape;173;p2"/>
            <p:cNvSpPr/>
            <p:nvPr/>
          </p:nvSpPr>
          <p:spPr>
            <a:xfrm>
              <a:off x="5184631" y="2714033"/>
              <a:ext cx="2114098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A5A5A5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03 | </a:t>
              </a:r>
              <a:r>
                <a:rPr lang="en-US" sz="2000" b="1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ANALYSIS</a:t>
              </a:r>
              <a:endParaRPr sz="1800" b="1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</p:grpSp>
      <p:grpSp>
        <p:nvGrpSpPr>
          <p:cNvPr id="174" name="Google Shape;174;p2"/>
          <p:cNvGrpSpPr/>
          <p:nvPr/>
        </p:nvGrpSpPr>
        <p:grpSpPr>
          <a:xfrm>
            <a:off x="4655477" y="1499485"/>
            <a:ext cx="2926893" cy="993600"/>
            <a:chOff x="3271812" y="1675776"/>
            <a:chExt cx="2660812" cy="993600"/>
          </a:xfrm>
        </p:grpSpPr>
        <p:sp>
          <p:nvSpPr>
            <p:cNvPr id="175" name="Google Shape;175;p2"/>
            <p:cNvSpPr/>
            <p:nvPr/>
          </p:nvSpPr>
          <p:spPr>
            <a:xfrm rot="-5400000">
              <a:off x="4281125" y="896813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76" name="Google Shape;176;p2"/>
            <p:cNvGrpSpPr/>
            <p:nvPr/>
          </p:nvGrpSpPr>
          <p:grpSpPr>
            <a:xfrm>
              <a:off x="3271812" y="1675776"/>
              <a:ext cx="2336666" cy="993600"/>
              <a:chOff x="3271812" y="1675776"/>
              <a:chExt cx="2336666" cy="993600"/>
            </a:xfrm>
          </p:grpSpPr>
          <p:sp>
            <p:nvSpPr>
              <p:cNvPr id="177" name="Google Shape;177;p2"/>
              <p:cNvSpPr/>
              <p:nvPr/>
            </p:nvSpPr>
            <p:spPr>
              <a:xfrm>
                <a:off x="3494380" y="1883151"/>
                <a:ext cx="2114098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A5A5A5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sym typeface="Arial"/>
                  </a:rPr>
                  <a:t>02 | </a:t>
                </a:r>
                <a:r>
                  <a:rPr lang="en-US" sz="2000" b="1" dirty="0">
                    <a:solidFill>
                      <a:schemeClr val="tx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sym typeface="Arial"/>
                  </a:rPr>
                  <a:t>DATA</a:t>
                </a:r>
                <a:endParaRPr sz="1800" b="1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endParaRPr>
              </a:p>
            </p:txBody>
          </p:sp>
          <p:grpSp>
            <p:nvGrpSpPr>
              <p:cNvPr id="178" name="Google Shape;178;p2"/>
              <p:cNvGrpSpPr/>
              <p:nvPr/>
            </p:nvGrpSpPr>
            <p:grpSpPr>
              <a:xfrm>
                <a:off x="3271812" y="1675776"/>
                <a:ext cx="1206000" cy="993600"/>
                <a:chOff x="2774951" y="3479798"/>
                <a:chExt cx="2546350" cy="2095503"/>
              </a:xfrm>
            </p:grpSpPr>
            <p:sp>
              <p:nvSpPr>
                <p:cNvPr id="179" name="Google Shape;179;p2"/>
                <p:cNvSpPr/>
                <p:nvPr/>
              </p:nvSpPr>
              <p:spPr>
                <a:xfrm>
                  <a:off x="2774951" y="3479800"/>
                  <a:ext cx="2095501" cy="2095501"/>
                </a:xfrm>
                <a:prstGeom prst="blockArc">
                  <a:avLst>
                    <a:gd name="adj1" fmla="val 5395568"/>
                    <a:gd name="adj2" fmla="val 16214947"/>
                    <a:gd name="adj3" fmla="val 11963"/>
                  </a:avLst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000000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38671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40386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42100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43815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45529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7244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48958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 rot="-5400000">
                  <a:off x="5067303" y="3479798"/>
                  <a:ext cx="253998" cy="253999"/>
                </a:xfrm>
                <a:prstGeom prst="flowChartOffpageConnector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rgbClr val="FFFFFF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grpSp>
        <p:nvGrpSpPr>
          <p:cNvPr id="188" name="Google Shape;188;p2"/>
          <p:cNvGrpSpPr/>
          <p:nvPr/>
        </p:nvGrpSpPr>
        <p:grpSpPr>
          <a:xfrm>
            <a:off x="4680081" y="336314"/>
            <a:ext cx="3225106" cy="993600"/>
            <a:chOff x="1707844" y="542507"/>
            <a:chExt cx="2931914" cy="993600"/>
          </a:xfrm>
        </p:grpSpPr>
        <p:sp>
          <p:nvSpPr>
            <p:cNvPr id="189" name="Google Shape;189;p2"/>
            <p:cNvSpPr/>
            <p:nvPr/>
          </p:nvSpPr>
          <p:spPr>
            <a:xfrm rot="-5400000">
              <a:off x="2710937" y="-230027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931923" y="765936"/>
              <a:ext cx="2707835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A5A5A5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01 | </a:t>
              </a:r>
              <a:r>
                <a:rPr lang="en-US" sz="2000" b="1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INTRODUCTION</a:t>
              </a:r>
              <a:endParaRPr sz="1800" b="1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191" name="Google Shape;191;p2"/>
            <p:cNvGrpSpPr/>
            <p:nvPr/>
          </p:nvGrpSpPr>
          <p:grpSpPr>
            <a:xfrm>
              <a:off x="1707844" y="542507"/>
              <a:ext cx="1206000" cy="993600"/>
              <a:chOff x="2774951" y="3479798"/>
              <a:chExt cx="2546350" cy="2095503"/>
            </a:xfrm>
          </p:grpSpPr>
          <p:sp>
            <p:nvSpPr>
              <p:cNvPr id="192" name="Google Shape;192;p2"/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01" name="Google Shape;201;p2"/>
          <p:cNvGrpSpPr/>
          <p:nvPr/>
        </p:nvGrpSpPr>
        <p:grpSpPr>
          <a:xfrm>
            <a:off x="4733798" y="4970084"/>
            <a:ext cx="3016965" cy="993600"/>
            <a:chOff x="8218086" y="4908853"/>
            <a:chExt cx="2742695" cy="993600"/>
          </a:xfrm>
        </p:grpSpPr>
        <p:sp>
          <p:nvSpPr>
            <p:cNvPr id="202" name="Google Shape;202;p2"/>
            <p:cNvSpPr/>
            <p:nvPr/>
          </p:nvSpPr>
          <p:spPr>
            <a:xfrm rot="-5400000">
              <a:off x="9217792" y="4153226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428002" y="5129939"/>
              <a:ext cx="253277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A5A5A5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05 | </a:t>
              </a:r>
              <a:r>
                <a:rPr lang="en-US" sz="2000" b="1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LIMITATION</a:t>
              </a:r>
              <a:endParaRPr sz="1800" b="1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204" name="Google Shape;204;p2"/>
            <p:cNvGrpSpPr/>
            <p:nvPr/>
          </p:nvGrpSpPr>
          <p:grpSpPr>
            <a:xfrm>
              <a:off x="8218086" y="4908853"/>
              <a:ext cx="1206000" cy="993600"/>
              <a:chOff x="2774951" y="3479798"/>
              <a:chExt cx="2546350" cy="2095503"/>
            </a:xfrm>
          </p:grpSpPr>
          <p:sp>
            <p:nvSpPr>
              <p:cNvPr id="205" name="Google Shape;205;p2"/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14" name="Google Shape;214;p2"/>
          <p:cNvGrpSpPr/>
          <p:nvPr/>
        </p:nvGrpSpPr>
        <p:grpSpPr>
          <a:xfrm>
            <a:off x="4719896" y="3805626"/>
            <a:ext cx="3020354" cy="991795"/>
            <a:chOff x="6751110" y="3636571"/>
            <a:chExt cx="2745776" cy="991795"/>
          </a:xfrm>
        </p:grpSpPr>
        <p:sp>
          <p:nvSpPr>
            <p:cNvPr id="215" name="Google Shape;215;p2"/>
            <p:cNvSpPr/>
            <p:nvPr/>
          </p:nvSpPr>
          <p:spPr>
            <a:xfrm rot="-5400000">
              <a:off x="7749849" y="2878224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64107" y="3854937"/>
              <a:ext cx="253277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A5A5A5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04 | </a:t>
              </a:r>
              <a:r>
                <a:rPr lang="en-US" sz="2000" b="1" dirty="0">
                  <a:solidFill>
                    <a:schemeClr val="tx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CONCLUSION</a:t>
              </a:r>
              <a:endParaRPr sz="1800" b="1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217" name="Google Shape;217;p2"/>
            <p:cNvGrpSpPr/>
            <p:nvPr/>
          </p:nvGrpSpPr>
          <p:grpSpPr>
            <a:xfrm>
              <a:off x="6751110" y="3636571"/>
              <a:ext cx="1205175" cy="991795"/>
              <a:chOff x="2774951" y="3479798"/>
              <a:chExt cx="2546350" cy="2095503"/>
            </a:xfrm>
          </p:grpSpPr>
          <p:sp>
            <p:nvSpPr>
              <p:cNvPr id="218" name="Google Shape;218;p2"/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000000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rgbClr val="FFFFFF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6efa34507b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471" y="2607317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graphicFrame>
        <p:nvGraphicFramePr>
          <p:cNvPr id="794" name="Google Shape;794;g6efa34507b_0_402"/>
          <p:cNvGraphicFramePr/>
          <p:nvPr>
            <p:extLst>
              <p:ext uri="{D42A27DB-BD31-4B8C-83A1-F6EECF244321}">
                <p14:modId xmlns:p14="http://schemas.microsoft.com/office/powerpoint/2010/main" val="272504196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95" name="Google Shape;795;g6efa34507b_0_40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796" name="Google Shape;796;g6efa34507b_0_40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97" name="Google Shape;797;g6efa34507b_0_40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98" name="Google Shape;798;g6efa34507b_0_40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799" name="Google Shape;799;g6efa34507b_0_40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00" name="Google Shape;800;g6efa34507b_0_40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01" name="Google Shape;801;g6efa34507b_0_40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02" name="Google Shape;802;g6efa34507b_0_40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803" name="Google Shape;803;g6efa34507b_0_40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804" name="Google Shape;804;g6efa34507b_0_40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05" name="Google Shape;805;g6efa34507b_0_40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06" name="Google Shape;806;g6efa34507b_0_40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07" name="Google Shape;807;g6efa34507b_0_40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08" name="Google Shape;808;g6efa34507b_0_40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09" name="Google Shape;809;g6efa34507b_0_40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448;p9">
            <a:extLst>
              <a:ext uri="{FF2B5EF4-FFF2-40B4-BE49-F238E27FC236}">
                <a16:creationId xmlns:a16="http://schemas.microsoft.com/office/drawing/2014/main" xmlns="" id="{EF748BF3-2B16-4F3A-90EC-8ABB49AA27DA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763;g6efa34507b_0_589">
            <a:extLst>
              <a:ext uri="{FF2B5EF4-FFF2-40B4-BE49-F238E27FC236}">
                <a16:creationId xmlns:a16="http://schemas.microsoft.com/office/drawing/2014/main" xmlns="" id="{B2C5D728-01A8-4230-9813-AA351B6692AF}"/>
              </a:ext>
            </a:extLst>
          </p:cNvPr>
          <p:cNvSpPr txBox="1"/>
          <p:nvPr/>
        </p:nvSpPr>
        <p:spPr>
          <a:xfrm>
            <a:off x="6814355" y="2564335"/>
            <a:ext cx="5118556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교통비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통신비 </a:t>
            </a:r>
            <a:r>
              <a:rPr lang="en-US" altLang="ko-KR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대중교통</a:t>
            </a:r>
            <a:endParaRPr lang="en-US" altLang="ko-KR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사업 만원 억원 확대 정책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보편요금제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도입 논의 정부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규개위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가계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가계 정책 추진 보편요금제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조사 보편요금제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알뜰폰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요금제 정부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추진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보편요금제 가계 시민연대 정책 정부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금액 불편 활성화 당부 편리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미세먼지 보편요금제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가계 개편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산입범위 포함 인상 산입 상여금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무료 출퇴근 지하철 버스 지역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후보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이날 미세먼지 광역 서울 지역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7" name="Google Shape;684;g6efa34507b_0_45">
            <a:extLst>
              <a:ext uri="{FF2B5EF4-FFF2-40B4-BE49-F238E27FC236}">
                <a16:creationId xmlns:a16="http://schemas.microsoft.com/office/drawing/2014/main" xmlns="" id="{8F085284-222F-44E9-8E24-6B4B3E83E518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② 교통통신비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8" name="Google Shape;818;g6efa34507b_0_638"/>
          <p:cNvGraphicFramePr/>
          <p:nvPr>
            <p:extLst>
              <p:ext uri="{D42A27DB-BD31-4B8C-83A1-F6EECF244321}">
                <p14:modId xmlns:p14="http://schemas.microsoft.com/office/powerpoint/2010/main" val="1654369992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819" name="Google Shape;819;g6efa34507b_0_63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820" name="Google Shape;820;g6efa34507b_0_63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1" name="Google Shape;821;g6efa34507b_0_63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2" name="Google Shape;822;g6efa34507b_0_63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3" name="Google Shape;823;g6efa34507b_0_63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4" name="Google Shape;824;g6efa34507b_0_63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5" name="Google Shape;825;g6efa34507b_0_63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26" name="Google Shape;826;g6efa34507b_0_63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827" name="Google Shape;827;g6efa34507b_0_63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828" name="Google Shape;828;g6efa34507b_0_63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29" name="Google Shape;829;g6efa34507b_0_63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30" name="Google Shape;830;g6efa34507b_0_63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31" name="Google Shape;831;g6efa34507b_0_63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32" name="Google Shape;832;g6efa34507b_0_63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33" name="Google Shape;833;g6efa34507b_0_63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9247B044-8A0A-4E6E-92E7-40793DE052EA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684;g6efa34507b_0_45">
            <a:extLst>
              <a:ext uri="{FF2B5EF4-FFF2-40B4-BE49-F238E27FC236}">
                <a16:creationId xmlns:a16="http://schemas.microsoft.com/office/drawing/2014/main" xmlns="" id="{3F8ABEC4-FF96-4501-A77A-E53EDA0F7330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② 교통통신비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63;g6efa34507b_0_589">
            <a:extLst>
              <a:ext uri="{FF2B5EF4-FFF2-40B4-BE49-F238E27FC236}">
                <a16:creationId xmlns:a16="http://schemas.microsoft.com/office/drawing/2014/main" xmlns="" id="{1EC0AD50-C96C-4015-89E2-E27E75E6A159}"/>
              </a:ext>
            </a:extLst>
          </p:cNvPr>
          <p:cNvSpPr txBox="1"/>
          <p:nvPr/>
        </p:nvSpPr>
        <p:spPr>
          <a:xfrm>
            <a:off x="6814355" y="2564335"/>
            <a:ext cx="5118556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교통비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통신비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대중교통</a:t>
            </a:r>
            <a:endParaRPr lang="en-US" altLang="ko-KR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사업 만원 억원 확대 정책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보편요금제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도입 논의 정부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규개위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가계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가계 정책 추진 보편요금제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조사 보편요금제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알뜰폰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요금제 정부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추진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보편요금제 가계 시민연대 정책 정부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이용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금액 불편 활성화 당부 편리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미세먼지 보편요금제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이통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가계 개편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산입범위 포함 인상 산입 상여금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무료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출퇴근 지하철 버스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지역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후보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이날 미세먼지 광역 서울 지역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787;g7e04570c44_4_329">
            <a:extLst>
              <a:ext uri="{FF2B5EF4-FFF2-40B4-BE49-F238E27FC236}">
                <a16:creationId xmlns:a16="http://schemas.microsoft.com/office/drawing/2014/main" xmlns="" id="{54578731-1300-41A1-A610-B44DA2DCC078}"/>
              </a:ext>
            </a:extLst>
          </p:cNvPr>
          <p:cNvSpPr txBox="1"/>
          <p:nvPr/>
        </p:nvSpPr>
        <p:spPr>
          <a:xfrm>
            <a:off x="1747198" y="3276607"/>
            <a:ext cx="4908127" cy="167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게임만해 골프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교통카드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국내 내차처럼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받으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손해보험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시트로엥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신규발급</a:t>
            </a:r>
          </a:p>
          <a:p>
            <a:pPr lvl="0">
              <a:lnSpc>
                <a:spcPct val="120000"/>
              </a:lnSpc>
            </a:pPr>
            <a:endParaRPr lang="en-US" altLang="ko-KR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만원 할인 즉시할인 포인트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마이갓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무료배송 보너스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스피드메이트</a:t>
            </a:r>
            <a:endParaRPr lang="ko-KR" altLang="en-US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AE8128A-28E2-45DD-A1E9-17A5CB2386EA}"/>
              </a:ext>
            </a:extLst>
          </p:cNvPr>
          <p:cNvSpPr txBox="1"/>
          <p:nvPr/>
        </p:nvSpPr>
        <p:spPr>
          <a:xfrm>
            <a:off x="1142314" y="3324739"/>
            <a:ext cx="6919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신한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국민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g6efa34507b_0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60262" y="2607317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graphicFrame>
        <p:nvGraphicFramePr>
          <p:cNvPr id="842" name="Google Shape;842;g6efa34507b_0_422"/>
          <p:cNvGraphicFramePr/>
          <p:nvPr>
            <p:extLst>
              <p:ext uri="{D42A27DB-BD31-4B8C-83A1-F6EECF244321}">
                <p14:modId xmlns:p14="http://schemas.microsoft.com/office/powerpoint/2010/main" val="1900440232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843" name="Google Shape;843;g6efa34507b_0_42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844" name="Google Shape;844;g6efa34507b_0_42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45" name="Google Shape;845;g6efa34507b_0_42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46" name="Google Shape;846;g6efa34507b_0_42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47" name="Google Shape;847;g6efa34507b_0_42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48" name="Google Shape;848;g6efa34507b_0_42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49" name="Google Shape;849;g6efa34507b_0_42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50" name="Google Shape;850;g6efa34507b_0_42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851" name="Google Shape;851;g6efa34507b_0_42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852" name="Google Shape;852;g6efa34507b_0_42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53" name="Google Shape;853;g6efa34507b_0_42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54" name="Google Shape;854;g6efa34507b_0_42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55" name="Google Shape;855;g6efa34507b_0_42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56" name="Google Shape;856;g6efa34507b_0_42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57" name="Google Shape;857;g6efa34507b_0_42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448;p9">
            <a:extLst>
              <a:ext uri="{FF2B5EF4-FFF2-40B4-BE49-F238E27FC236}">
                <a16:creationId xmlns:a16="http://schemas.microsoft.com/office/drawing/2014/main" xmlns="" id="{4100CF16-E17C-4796-A055-67EB62B448F3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63;g6efa34507b_0_589">
            <a:extLst>
              <a:ext uri="{FF2B5EF4-FFF2-40B4-BE49-F238E27FC236}">
                <a16:creationId xmlns:a16="http://schemas.microsoft.com/office/drawing/2014/main" xmlns="" id="{8F3A65CF-7455-4050-83DB-99902AD02B28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구독 </a:t>
            </a:r>
            <a:r>
              <a:rPr lang="en-US" altLang="ko-KR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책 </a:t>
            </a:r>
            <a:r>
              <a:rPr lang="en-US" altLang="ko-KR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핫플레이스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휴가비</a:t>
            </a:r>
            <a:endParaRPr lang="ko-KR" altLang="en-US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만원 출연 계획 목적 분야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맛집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소식 방문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순례객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추천 혼밥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밤도깨비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콘텐츠 대통령 수입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짠내투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소개 도서관 방송 오후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첫방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이번 이날 올해 사람 예정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종로구 마포구 강남구 삼성동 홍대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센텀시티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황소상 관광 해운대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한경닷컴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선정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선포식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문화체육관광부 중소기업 시행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제주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김만복 명물 여행 대한민국 주년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나래바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캘린더 이목 눈길 공개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684;g6efa34507b_0_45">
            <a:extLst>
              <a:ext uri="{FF2B5EF4-FFF2-40B4-BE49-F238E27FC236}">
                <a16:creationId xmlns:a16="http://schemas.microsoft.com/office/drawing/2014/main" xmlns="" id="{A8CB2386-B106-4BE2-AB42-C6C18CF58280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③ 교양오락문화생활비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g6efa34507b_0_667"/>
          <p:cNvGraphicFramePr/>
          <p:nvPr>
            <p:extLst>
              <p:ext uri="{D42A27DB-BD31-4B8C-83A1-F6EECF244321}">
                <p14:modId xmlns:p14="http://schemas.microsoft.com/office/powerpoint/2010/main" val="3265055322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867" name="Google Shape;867;g6efa34507b_0_66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868" name="Google Shape;868;g6efa34507b_0_66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69" name="Google Shape;869;g6efa34507b_0_66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70" name="Google Shape;870;g6efa34507b_0_66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71" name="Google Shape;871;g6efa34507b_0_66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72" name="Google Shape;872;g6efa34507b_0_66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73" name="Google Shape;873;g6efa34507b_0_66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74" name="Google Shape;874;g6efa34507b_0_66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875" name="Google Shape;875;g6efa34507b_0_66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876" name="Google Shape;876;g6efa34507b_0_66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7" name="Google Shape;877;g6efa34507b_0_66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8" name="Google Shape;878;g6efa34507b_0_66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9" name="Google Shape;879;g6efa34507b_0_66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80" name="Google Shape;880;g6efa34507b_0_66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81" name="Google Shape;881;g6efa34507b_0_66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2F5404B5-8A34-419E-BD4C-259E9CC9FB9A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684;g6efa34507b_0_45">
            <a:extLst>
              <a:ext uri="{FF2B5EF4-FFF2-40B4-BE49-F238E27FC236}">
                <a16:creationId xmlns:a16="http://schemas.microsoft.com/office/drawing/2014/main" xmlns="" id="{4CC5B995-CB3E-4797-9496-80A467F5E346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③ 교양오락문화생활비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7C62D4B9-A8F3-41EE-B78F-A14299D0DBC6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구독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책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핫플레이스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휴가비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만원 출연 계획 목적 분야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맛집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소식 방문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순례객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추천 혼밥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밤도깨비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콘텐츠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대통령 수입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짠내투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소개 도서관 방송 오후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첫방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이번 이날 올해 사람 예정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종로구 마포구 강남구 삼성동 홍대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센텀시티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황소상 관광 해운대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한경닷컴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선정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선포식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문화체육관광부 중소기업 시행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김만복 명물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대한민국 주년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나래바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캘린더 이목 눈길 공개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87;g7e04570c44_4_329">
            <a:extLst>
              <a:ext uri="{FF2B5EF4-FFF2-40B4-BE49-F238E27FC236}">
                <a16:creationId xmlns:a16="http://schemas.microsoft.com/office/drawing/2014/main" xmlns="" id="{B2F67DFE-038A-47DF-9CFA-8E2321D7B15A}"/>
              </a:ext>
            </a:extLst>
          </p:cNvPr>
          <p:cNvSpPr txBox="1"/>
          <p:nvPr/>
        </p:nvSpPr>
        <p:spPr>
          <a:xfrm>
            <a:off x="1747198" y="2333335"/>
            <a:ext cx="4951985" cy="443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대보험료 도시가스 롯데월드 벅스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부산 신규가입 아트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가족형금융안심서비스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내게로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맞이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위치기반 최대 카드 포인트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해외딥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모음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생활앱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아지냥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안내 지금 가득 가연 기회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다이렉트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고민 날개 여름 여행 이때 준비 항공권 행운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호텔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행운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고객만족 도착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구매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글래드여의도호텔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금호리조트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렌탈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롯데월드 마세요 멤버십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상품권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가정 개월 겨울 다이렉트 더블쿠폰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매직카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명의보호알림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무이자할부 </a:t>
            </a:r>
          </a:p>
          <a:p>
            <a:pPr lvl="0"/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쇼핑케어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여행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주간 창립 휴대전화 갤럭시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경품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광주패밀리랜드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국세</a:t>
            </a:r>
          </a:p>
          <a:p>
            <a:pPr lvl="0"/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공사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나만의카드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대학생 도시가스요금 마지막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미국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빨간날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스페셜 시즌 </a:t>
            </a:r>
          </a:p>
          <a:p>
            <a:pPr lvl="0"/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기업 대학생 등록 목표달성 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뮤지컬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배스킨라빈스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온라인 출시 행복한</a:t>
            </a:r>
          </a:p>
          <a:p>
            <a:pPr lvl="0"/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프로모션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다이닝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그랜드 던킨도너츠 라운지 레스토랑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면세점 </a:t>
            </a:r>
            <a:r>
              <a:rPr lang="ko-KR" altLang="en-US" sz="12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뮤즈투나잇</a:t>
            </a:r>
            <a:r>
              <a:rPr lang="ko-KR" altLang="en-US" sz="1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뮤직메이트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베베숲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부산 </a:t>
            </a:r>
          </a:p>
          <a:p>
            <a:pPr lvl="0"/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5D7B1D1-DA5F-40AB-BBA9-992AFD964CF9}"/>
              </a:ext>
            </a:extLst>
          </p:cNvPr>
          <p:cNvSpPr txBox="1"/>
          <p:nvPr/>
        </p:nvSpPr>
        <p:spPr>
          <a:xfrm>
            <a:off x="1142314" y="2362208"/>
            <a:ext cx="69195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신한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   </a:t>
            </a:r>
          </a:p>
          <a:p>
            <a:pPr algn="ctr"/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우리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13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하나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48;p9">
            <a:extLst>
              <a:ext uri="{FF2B5EF4-FFF2-40B4-BE49-F238E27FC236}">
                <a16:creationId xmlns:a16="http://schemas.microsoft.com/office/drawing/2014/main" xmlns="" id="{23402803-FF18-4572-9E66-DDF8A3BAAF5B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907" name="Google Shape;907;g6efa34507b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62" y="2616942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graphicFrame>
        <p:nvGraphicFramePr>
          <p:cNvPr id="890" name="Google Shape;890;g6efa34507b_0_442"/>
          <p:cNvGraphicFramePr/>
          <p:nvPr>
            <p:extLst>
              <p:ext uri="{D42A27DB-BD31-4B8C-83A1-F6EECF244321}">
                <p14:modId xmlns:p14="http://schemas.microsoft.com/office/powerpoint/2010/main" val="259492407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891" name="Google Shape;891;g6efa34507b_0_44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892" name="Google Shape;892;g6efa34507b_0_44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3" name="Google Shape;893;g6efa34507b_0_44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4" name="Google Shape;894;g6efa34507b_0_44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5" name="Google Shape;895;g6efa34507b_0_44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6" name="Google Shape;896;g6efa34507b_0_44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7" name="Google Shape;897;g6efa34507b_0_44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98" name="Google Shape;898;g6efa34507b_0_44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899" name="Google Shape;899;g6efa34507b_0_44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900" name="Google Shape;900;g6efa34507b_0_44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01" name="Google Shape;901;g6efa34507b_0_44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02" name="Google Shape;902;g6efa34507b_0_44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03" name="Google Shape;903;g6efa34507b_0_44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04" name="Google Shape;904;g6efa34507b_0_44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05" name="Google Shape;905;g6efa34507b_0_44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63;g6efa34507b_0_589">
            <a:extLst>
              <a:ext uri="{FF2B5EF4-FFF2-40B4-BE49-F238E27FC236}">
                <a16:creationId xmlns:a16="http://schemas.microsoft.com/office/drawing/2014/main" xmlns="" id="{414E513A-FA97-4FC9-852D-3A373DDC3FD5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외식비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상승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영향 최저임금 조사 김밥 가운데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프랜차이즈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가맹 업체 창업 브랜드 본사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인상 상승 영향 여파 적용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가격 인기 여종 개발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식품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유통 산업 기업 분야 생필품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업체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대표 식재료 대상 연계 가격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창업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아이템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인큐베이팅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희망 시장 아카데미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인상 상승 영향 여파 적용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농수산물 서울청사 가격 김밥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브랜드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매장 가정 경복궁 디너 카카오톡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684;g6efa34507b_0_45">
            <a:extLst>
              <a:ext uri="{FF2B5EF4-FFF2-40B4-BE49-F238E27FC236}">
                <a16:creationId xmlns:a16="http://schemas.microsoft.com/office/drawing/2014/main" xmlns="" id="{DA51F719-39E2-4797-A127-E7B3A7CBA1CF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④ 외식비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84;g6efa34507b_0_45">
            <a:extLst>
              <a:ext uri="{FF2B5EF4-FFF2-40B4-BE49-F238E27FC236}">
                <a16:creationId xmlns:a16="http://schemas.microsoft.com/office/drawing/2014/main" xmlns="" id="{162D7C88-24DB-40C2-99FF-BB50E95F20A4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④ 외식비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914" name="Google Shape;914;g6efa34507b_0_694"/>
          <p:cNvGraphicFramePr/>
          <p:nvPr>
            <p:extLst>
              <p:ext uri="{D42A27DB-BD31-4B8C-83A1-F6EECF244321}">
                <p14:modId xmlns:p14="http://schemas.microsoft.com/office/powerpoint/2010/main" val="1406952131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915" name="Google Shape;915;g6efa34507b_0_694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16" name="Google Shape;916;g6efa34507b_0_694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17" name="Google Shape;917;g6efa34507b_0_694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18" name="Google Shape;918;g6efa34507b_0_694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19" name="Google Shape;919;g6efa34507b_0_694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20" name="Google Shape;920;g6efa34507b_0_694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21" name="Google Shape;921;g6efa34507b_0_694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22" name="Google Shape;922;g6efa34507b_0_694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923" name="Google Shape;923;g6efa34507b_0_694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924" name="Google Shape;924;g6efa34507b_0_694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g6efa34507b_0_694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6" name="Google Shape;926;g6efa34507b_0_694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7" name="Google Shape;927;g6efa34507b_0_694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28" name="Google Shape;928;g6efa34507b_0_694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29" name="Google Shape;929;g6efa34507b_0_694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31E15963-45C7-41BC-95D7-44DF8EAE9D2D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2FC58C50-A9C0-4869-9C95-1D0BFE26325E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외식비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상승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영향 최저임금 조사 김밥 가운데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프랜차이즈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가맹 업체 창업 브랜드 본사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인상 상승 영향 여파 적용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가격 인기 여종 개발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식품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유통 산업 기업 분야 생필품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업체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대표 식재료 대상 연계 가격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창업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아이템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인큐베이팅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희망 시장 아카데미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인상 상승 영향 여파 적용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최저임금 농수산물 서울청사 가격 김밥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브랜드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매장 가정 경복궁 디너 카카오톡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87;g7e04570c44_4_329">
            <a:extLst>
              <a:ext uri="{FF2B5EF4-FFF2-40B4-BE49-F238E27FC236}">
                <a16:creationId xmlns:a16="http://schemas.microsoft.com/office/drawing/2014/main" xmlns="" id="{9514746A-DCA6-4B86-B2AF-A9D087CC4FC1}"/>
              </a:ext>
            </a:extLst>
          </p:cNvPr>
          <p:cNvSpPr txBox="1"/>
          <p:nvPr/>
        </p:nvSpPr>
        <p:spPr>
          <a:xfrm>
            <a:off x="1747198" y="2564335"/>
            <a:ext cx="5067156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만원 신규발급 체크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탐앤탐스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기업카드 대한민국 매일매일 봄날 부동산임대료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설준비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청구할인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겨울 기념주화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던킨도너츠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목표달성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웨딩밴드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위비꿀파트너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위비마켓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이하넥스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지방세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경품 고객만 선착순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온더보더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이하넥스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탐앤탐스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할부 항공권 홍콩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기업 대학생 등록 목표달성 뮤지컬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배스킨라빈스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온라인 출시 행복한</a:t>
            </a: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실화 카드 경품 국내 글로벌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라발레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롯데워터파크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만원 매직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문화 삼성화재 해외호텔 공부 교직원복지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금호리조트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두타면세점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롯데면세점 마켓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프로모션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다이닝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그랜드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던킨도너츠 라운지 </a:t>
            </a:r>
            <a:endParaRPr lang="en-US" altLang="ko-KR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레스토랑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면세점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뮤즈투나잇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뮤직메이트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베베숲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부산 </a:t>
            </a: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57A9F1A-BFC9-4145-9DEE-22F5A25EE3B8}"/>
              </a:ext>
            </a:extLst>
          </p:cNvPr>
          <p:cNvSpPr txBox="1"/>
          <p:nvPr/>
        </p:nvSpPr>
        <p:spPr>
          <a:xfrm>
            <a:off x="1142314" y="2602841"/>
            <a:ext cx="691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국민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우리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하나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g6efa34507b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812" y="2607317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graphicFrame>
        <p:nvGraphicFramePr>
          <p:cNvPr id="938" name="Google Shape;938;g6efa34507b_0_462"/>
          <p:cNvGraphicFramePr/>
          <p:nvPr>
            <p:extLst>
              <p:ext uri="{D42A27DB-BD31-4B8C-83A1-F6EECF244321}">
                <p14:modId xmlns:p14="http://schemas.microsoft.com/office/powerpoint/2010/main" val="3730869722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939" name="Google Shape;939;g6efa34507b_0_46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40" name="Google Shape;940;g6efa34507b_0_46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1" name="Google Shape;941;g6efa34507b_0_46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2" name="Google Shape;942;g6efa34507b_0_46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3" name="Google Shape;943;g6efa34507b_0_46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4" name="Google Shape;944;g6efa34507b_0_46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5" name="Google Shape;945;g6efa34507b_0_46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46" name="Google Shape;946;g6efa34507b_0_46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947" name="Google Shape;947;g6efa34507b_0_46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948" name="Google Shape;948;g6efa34507b_0_46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9" name="Google Shape;949;g6efa34507b_0_46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50" name="Google Shape;950;g6efa34507b_0_46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51" name="Google Shape;951;g6efa34507b_0_46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52" name="Google Shape;952;g6efa34507b_0_46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53" name="Google Shape;953;g6efa34507b_0_46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448;p9">
            <a:extLst>
              <a:ext uri="{FF2B5EF4-FFF2-40B4-BE49-F238E27FC236}">
                <a16:creationId xmlns:a16="http://schemas.microsoft.com/office/drawing/2014/main" xmlns="" id="{01466E2D-2DA4-4354-BD52-E8A2D6746E29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Google Shape;763;g6efa34507b_0_589">
            <a:extLst>
              <a:ext uri="{FF2B5EF4-FFF2-40B4-BE49-F238E27FC236}">
                <a16:creationId xmlns:a16="http://schemas.microsoft.com/office/drawing/2014/main" xmlns="" id="{1788DF28-2186-429C-819A-9F9671B12FE6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가전제품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전자제품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갤럭시 건조기 제공 출시 디지털프라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 기념 예정 개월 계획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 분기 뉴욕증시 대우 생산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스마트폰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씽큐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갤럭시 시장 출시 조사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미세먼지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관련 공기청정기 영향 기승 황사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소비 반도체 자동차 국내 증가세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 예정 분기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코드제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갤럭시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호조 증가 감소 증가세 제조업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시장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공략 진출 점유율 확대 삼성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최고 분기 출시 국내 소비재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7" name="Google Shape;684;g6efa34507b_0_45">
            <a:extLst>
              <a:ext uri="{FF2B5EF4-FFF2-40B4-BE49-F238E27FC236}">
                <a16:creationId xmlns:a16="http://schemas.microsoft.com/office/drawing/2014/main" xmlns="" id="{8CFCC8CC-6830-4D53-A7EA-2167DF65B7B4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⑤ 내구재비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84;g6efa34507b_0_45">
            <a:extLst>
              <a:ext uri="{FF2B5EF4-FFF2-40B4-BE49-F238E27FC236}">
                <a16:creationId xmlns:a16="http://schemas.microsoft.com/office/drawing/2014/main" xmlns="" id="{ED62D984-EDFB-4420-A84A-E05F72BF5223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⑤ 내구재비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962" name="Google Shape;962;g6efa34507b_0_716"/>
          <p:cNvGraphicFramePr/>
          <p:nvPr>
            <p:extLst>
              <p:ext uri="{D42A27DB-BD31-4B8C-83A1-F6EECF244321}">
                <p14:modId xmlns:p14="http://schemas.microsoft.com/office/powerpoint/2010/main" val="1205352743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963" name="Google Shape;963;g6efa34507b_0_716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64" name="Google Shape;964;g6efa34507b_0_716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65" name="Google Shape;965;g6efa34507b_0_716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66" name="Google Shape;966;g6efa34507b_0_716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67" name="Google Shape;967;g6efa34507b_0_716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68" name="Google Shape;968;g6efa34507b_0_716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69" name="Google Shape;969;g6efa34507b_0_716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70" name="Google Shape;970;g6efa34507b_0_716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971" name="Google Shape;971;g6efa34507b_0_716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972" name="Google Shape;972;g6efa34507b_0_716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3" name="Google Shape;973;g6efa34507b_0_716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4" name="Google Shape;974;g6efa34507b_0_716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5" name="Google Shape;975;g6efa34507b_0_716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76" name="Google Shape;976;g6efa34507b_0_716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77" name="Google Shape;977;g6efa34507b_0_716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06917C3C-E150-4F0E-B720-9CCFF6DC259C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01359AF1-7024-4E7C-8BF8-A57169EFB8AE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가전제품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전자제품</a:t>
            </a:r>
            <a:endParaRPr lang="en-US" altLang="ko-KR"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갤럭시 건조기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제공 출시 디지털프라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기념 예정 개월 계획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분기 뉴욕증시 대우 생산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스마트폰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씽큐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갤럭시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시장 출시 조사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미세먼지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관련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공기청정기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영향 기승 황사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소비 반도체 자동차 국내 증가세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예정 분기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코드제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갤럭시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호조 증가 감소 증가세 제조업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공략 진출 점유율 확대 삼성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최고 분기 출시 국내 소비재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87;g7e04570c44_4_329">
            <a:extLst>
              <a:ext uri="{FF2B5EF4-FFF2-40B4-BE49-F238E27FC236}">
                <a16:creationId xmlns:a16="http://schemas.microsoft.com/office/drawing/2014/main" xmlns="" id="{7267356D-3A67-4E50-9DF4-5F9D766490A0}"/>
              </a:ext>
            </a:extLst>
          </p:cNvPr>
          <p:cNvSpPr txBox="1"/>
          <p:nvPr/>
        </p:nvSpPr>
        <p:spPr>
          <a:xfrm>
            <a:off x="1747198" y="3247731"/>
            <a:ext cx="4908127" cy="25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쇼핑케어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여행 주간 창립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휴대전화 갤럭시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경품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광주패밀리랜드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국세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경품 계좌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라이프샵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상품권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가격보고 개월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공기청정기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대형슈퍼 도시가스요금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3447316-ECE5-4710-B7AE-7BCC6A582040}"/>
              </a:ext>
            </a:extLst>
          </p:cNvPr>
          <p:cNvSpPr txBox="1"/>
          <p:nvPr/>
        </p:nvSpPr>
        <p:spPr>
          <a:xfrm>
            <a:off x="1142314" y="3295862"/>
            <a:ext cx="6919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국민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g6efa34507b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62" y="2607317"/>
            <a:ext cx="3600000" cy="36000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</p:pic>
      <p:graphicFrame>
        <p:nvGraphicFramePr>
          <p:cNvPr id="986" name="Google Shape;986;g6efa34507b_0_482"/>
          <p:cNvGraphicFramePr/>
          <p:nvPr>
            <p:extLst>
              <p:ext uri="{D42A27DB-BD31-4B8C-83A1-F6EECF244321}">
                <p14:modId xmlns:p14="http://schemas.microsoft.com/office/powerpoint/2010/main" val="201336435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987" name="Google Shape;987;g6efa34507b_0_48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988" name="Google Shape;988;g6efa34507b_0_48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89" name="Google Shape;989;g6efa34507b_0_48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90" name="Google Shape;990;g6efa34507b_0_48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91" name="Google Shape;991;g6efa34507b_0_48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92" name="Google Shape;992;g6efa34507b_0_48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93" name="Google Shape;993;g6efa34507b_0_48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994" name="Google Shape;994;g6efa34507b_0_48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995" name="Google Shape;995;g6efa34507b_0_48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996" name="Google Shape;996;g6efa34507b_0_48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7" name="Google Shape;997;g6efa34507b_0_48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8" name="Google Shape;998;g6efa34507b_0_48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9" name="Google Shape;999;g6efa34507b_0_48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00" name="Google Shape;1000;g6efa34507b_0_48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01" name="Google Shape;1001;g6efa34507b_0_48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448;p9">
            <a:extLst>
              <a:ext uri="{FF2B5EF4-FFF2-40B4-BE49-F238E27FC236}">
                <a16:creationId xmlns:a16="http://schemas.microsoft.com/office/drawing/2014/main" xmlns="" id="{C5188615-E66B-4117-BD93-02CA4DAC5A75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763;g6efa34507b_0_589">
            <a:extLst>
              <a:ext uri="{FF2B5EF4-FFF2-40B4-BE49-F238E27FC236}">
                <a16:creationId xmlns:a16="http://schemas.microsoft.com/office/drawing/2014/main" xmlns="" id="{22A8D090-25E8-4624-997C-B8780FE11A2B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패션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공항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출국 입국 일본 도쿄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엑소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안소희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현아 손예진 구혜선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브랜드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참여 행사 제품 론칭 여름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촬영 공항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심소영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촬영차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시즌 상품 화보 기획전 아이템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업계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최초 관계자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냉감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사업 진출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이번 메트로시티 수익금 행사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이번 여름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이랜드리테일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진행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이날 이번 행사 포토 신년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백화점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판매 겨울 명품 업계 매장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6" name="Google Shape;684;g6efa34507b_0_45">
            <a:extLst>
              <a:ext uri="{FF2B5EF4-FFF2-40B4-BE49-F238E27FC236}">
                <a16:creationId xmlns:a16="http://schemas.microsoft.com/office/drawing/2014/main" xmlns="" id="{ED7EBD52-D86A-435C-AB1D-67C384F23FEB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⑥ </a:t>
            </a:r>
            <a:r>
              <a:rPr lang="ko-KR" alt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0" name="Google Shape;1010;g6efa34507b_0_738"/>
          <p:cNvGraphicFramePr/>
          <p:nvPr>
            <p:extLst>
              <p:ext uri="{D42A27DB-BD31-4B8C-83A1-F6EECF244321}">
                <p14:modId xmlns:p14="http://schemas.microsoft.com/office/powerpoint/2010/main" val="1334360239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11" name="Google Shape;1011;g6efa34507b_0_73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012" name="Google Shape;1012;g6efa34507b_0_73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3" name="Google Shape;1013;g6efa34507b_0_73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4" name="Google Shape;1014;g6efa34507b_0_73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5" name="Google Shape;1015;g6efa34507b_0_73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6" name="Google Shape;1016;g6efa34507b_0_73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7" name="Google Shape;1017;g6efa34507b_0_73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18" name="Google Shape;1018;g6efa34507b_0_73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019" name="Google Shape;1019;g6efa34507b_0_73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020" name="Google Shape;1020;g6efa34507b_0_73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g6efa34507b_0_73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g6efa34507b_0_73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g6efa34507b_0_73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24" name="Google Shape;1024;g6efa34507b_0_73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25" name="Google Shape;1025;g6efa34507b_0_73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448;p9">
            <a:extLst>
              <a:ext uri="{FF2B5EF4-FFF2-40B4-BE49-F238E27FC236}">
                <a16:creationId xmlns:a16="http://schemas.microsoft.com/office/drawing/2014/main" xmlns="" id="{24632F65-7C45-45E7-919E-2BECABB5DA94}"/>
              </a:ext>
            </a:extLst>
          </p:cNvPr>
          <p:cNvSpPr txBox="1"/>
          <p:nvPr/>
        </p:nvSpPr>
        <p:spPr>
          <a:xfrm>
            <a:off x="1415325" y="909150"/>
            <a:ext cx="9479700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" name="Google Shape;684;g6efa34507b_0_45">
            <a:extLst>
              <a:ext uri="{FF2B5EF4-FFF2-40B4-BE49-F238E27FC236}">
                <a16:creationId xmlns:a16="http://schemas.microsoft.com/office/drawing/2014/main" xmlns="" id="{23DA2C99-70D9-4EA4-BF4B-C90DEEB7F0D7}"/>
              </a:ext>
            </a:extLst>
          </p:cNvPr>
          <p:cNvSpPr txBox="1"/>
          <p:nvPr/>
        </p:nvSpPr>
        <p:spPr>
          <a:xfrm>
            <a:off x="1811699" y="1644844"/>
            <a:ext cx="9479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⑥ </a:t>
            </a:r>
            <a:r>
              <a:rPr lang="ko-KR" alt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의류비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763;g6efa34507b_0_589">
            <a:extLst>
              <a:ext uri="{FF2B5EF4-FFF2-40B4-BE49-F238E27FC236}">
                <a16:creationId xmlns:a16="http://schemas.microsoft.com/office/drawing/2014/main" xmlns="" id="{6BD4210D-6F56-42D9-976D-B45B902E5ADB}"/>
              </a:ext>
            </a:extLst>
          </p:cNvPr>
          <p:cNvSpPr txBox="1"/>
          <p:nvPr/>
        </p:nvSpPr>
        <p:spPr>
          <a:xfrm>
            <a:off x="6814354" y="2564335"/>
            <a:ext cx="5377645" cy="398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 </a:t>
            </a:r>
            <a:r>
              <a:rPr lang="en-US" altLang="ko-KR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|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패션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20000"/>
              </a:lnSpc>
            </a:pP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공항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출국 입국 일본 도쿄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엑소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안소희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현아 손예진 구혜선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브랜드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참여 행사 제품 론칭 여름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 촬영 공항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심소영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촬영차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시즌 상품 화보 기획전 아이템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업계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최초 관계자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냉감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사업 진출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이번 메트로시티 수익금 행사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포토 이번 여름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코웨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이랜드리테일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진행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이날 이번 행사 포토 신년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 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백화점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판매 겨울 명품 업계 매장</a:t>
            </a:r>
          </a:p>
          <a:p>
            <a:pPr lvl="0">
              <a:lnSpc>
                <a:spcPct val="120000"/>
              </a:lnSpc>
            </a:pPr>
            <a:endParaRPr lang="ko-KR" altLang="en-US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5" name="Google Shape;787;g7e04570c44_4_329">
            <a:extLst>
              <a:ext uri="{FF2B5EF4-FFF2-40B4-BE49-F238E27FC236}">
                <a16:creationId xmlns:a16="http://schemas.microsoft.com/office/drawing/2014/main" xmlns="" id="{01240CD4-0E41-4845-8B32-A082D6115BCA}"/>
              </a:ext>
            </a:extLst>
          </p:cNvPr>
          <p:cNvSpPr txBox="1"/>
          <p:nvPr/>
        </p:nvSpPr>
        <p:spPr>
          <a:xfrm>
            <a:off x="1747198" y="2978217"/>
            <a:ext cx="4908127" cy="357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영화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해외직구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대보험료 도시가스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롯데월드 벅스 부산 신규가입 아트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포인트 만원할인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선착순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설맞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신학기 최대 특별 특별적립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가족형금융안심서비스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내게로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맞이 영화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올댓쇼핑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위치기반 최대 카드 포인트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해외딥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캐시백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혜택 </a:t>
            </a:r>
            <a:r>
              <a:rPr lang="ko-KR" altLang="en-US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쇼핑케어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여행 주간 창립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휴대전화 갤럭시 경품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광주패밀리랜드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국세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가위바위보 가정 개월 골프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도시가스요금 등록 롯데월드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마이갓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반값다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백화점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위 </a:t>
            </a:r>
            <a:r>
              <a:rPr lang="en-US" altLang="ko-KR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자동납부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---&gt;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청구할인 달콤한 대학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빨간날엔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사회보험료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썸타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아고다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웨딩밴드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한파끝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현대백화점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/>
            <a:endParaRPr lang="ko-KR" altLang="en-US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E70B0B-2C58-4CA9-967B-EA9836995DD1}"/>
              </a:ext>
            </a:extLst>
          </p:cNvPr>
          <p:cNvSpPr txBox="1"/>
          <p:nvPr/>
        </p:nvSpPr>
        <p:spPr>
          <a:xfrm>
            <a:off x="1142314" y="3026352"/>
            <a:ext cx="691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신한</a:t>
            </a:r>
            <a:r>
              <a:rPr lang="en-US" altLang="ko-KR" dirty="0">
                <a:highlight>
                  <a:srgbClr val="FF9999"/>
                </a:highlight>
                <a:latin typeface="HY동녘M" panose="02030600000101010101" pitchFamily="18" charset="-127"/>
                <a:ea typeface="HY동녘M" panose="02030600000101010101" pitchFamily="18" charset="-127"/>
              </a:rPr>
              <a:t>]   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삼성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국민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우리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 algn="ct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34" name="Google Shape;234;p3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 </a:t>
            </a:r>
            <a:r>
              <a:rPr lang="en-US" sz="2000" b="1" i="1" u="none" strike="noStrike" cap="none" dirty="0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프로젝트</a:t>
            </a:r>
            <a:r>
              <a:rPr lang="en-US" sz="2000" b="1" i="1" u="none" strike="noStrike" cap="none" dirty="0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 err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개요</a:t>
            </a:r>
            <a:endParaRPr sz="3600" b="0" i="0" u="none" strike="noStrike" cap="none" dirty="0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0" name="Google Shape;240;p3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42" name="Google Shape;242;p3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243" name="Google Shape;243;p3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7" name="Google Shape;247;p3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8" name="Google Shape;248;p3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49" name="Google Shape;249;p3"/>
          <p:cNvSpPr txBox="1"/>
          <p:nvPr/>
        </p:nvSpPr>
        <p:spPr>
          <a:xfrm>
            <a:off x="1499748" y="1092025"/>
            <a:ext cx="9963939" cy="5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배경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1.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립스틱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효과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경</a:t>
            </a:r>
            <a:r>
              <a:rPr lang="ko-KR" alt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상황이 좋지 않을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수록</a:t>
            </a:r>
            <a:endParaRPr lang="en-US" sz="20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비싼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명품보다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저렴한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비용으로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만족감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충족할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수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있는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수단을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선호하는</a:t>
            </a:r>
            <a:r>
              <a:rPr lang="en-US" sz="20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현상</a:t>
            </a:r>
            <a:endParaRPr sz="20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※ </a:t>
            </a:r>
            <a:r>
              <a:rPr lang="en-US" sz="24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검증</a:t>
            </a:r>
            <a:r>
              <a:rPr lang="en-US" sz="2400" dirty="0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사례</a:t>
            </a:r>
            <a:endParaRPr sz="24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22222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50" name="Google Shape;250;p3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90" y="4468700"/>
            <a:ext cx="2628000" cy="1548000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</p:pic>
      <p:pic>
        <p:nvPicPr>
          <p:cNvPr id="251" name="Google Shape;251;p3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11056" r="6967" b="5105"/>
          <a:stretch/>
        </p:blipFill>
        <p:spPr>
          <a:xfrm rot="12">
            <a:off x="7088774" y="4342700"/>
            <a:ext cx="288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" name="Google Shape;1034;g7e04570c44_4_278"/>
          <p:cNvGraphicFramePr/>
          <p:nvPr>
            <p:extLst>
              <p:ext uri="{D42A27DB-BD31-4B8C-83A1-F6EECF244321}">
                <p14:modId xmlns:p14="http://schemas.microsoft.com/office/powerpoint/2010/main" val="3279523651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35" name="Google Shape;1035;g7e04570c44_4_27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036" name="Google Shape;1036;g7e04570c44_4_27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37" name="Google Shape;1037;g7e04570c44_4_27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38" name="Google Shape;1038;g7e04570c44_4_27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39" name="Google Shape;1039;g7e04570c44_4_27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40" name="Google Shape;1040;g7e04570c44_4_27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41" name="Google Shape;1041;g7e04570c44_4_27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42" name="Google Shape;1042;g7e04570c44_4_27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043" name="Google Shape;1043;g7e04570c44_4_27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044" name="Google Shape;1044;g7e04570c44_4_27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5" name="Google Shape;1045;g7e04570c44_4_27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6" name="Google Shape;1046;g7e04570c44_4_27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7" name="Google Shape;1047;g7e04570c44_4_27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48" name="Google Shape;1048;g7e04570c44_4_27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49" name="Google Shape;1049;g7e04570c44_4_27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1051" name="Google Shape;1051;g7e04570c44_4_278"/>
          <p:cNvGraphicFramePr/>
          <p:nvPr>
            <p:extLst>
              <p:ext uri="{D42A27DB-BD31-4B8C-83A1-F6EECF244321}">
                <p14:modId xmlns:p14="http://schemas.microsoft.com/office/powerpoint/2010/main" val="2986988857"/>
              </p:ext>
            </p:extLst>
          </p:nvPr>
        </p:nvGraphicFramePr>
        <p:xfrm>
          <a:off x="1811699" y="2790573"/>
          <a:ext cx="9505240" cy="3193989"/>
        </p:xfrm>
        <a:graphic>
          <a:graphicData uri="http://schemas.openxmlformats.org/drawingml/2006/table">
            <a:tbl>
              <a:tblPr>
                <a:noFill/>
                <a:tableStyleId>{3FADEDDA-E2DC-4366-90A8-366FECFF20BB}</a:tableStyleId>
              </a:tblPr>
              <a:tblGrid>
                <a:gridCol w="11881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8815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전체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40세 </a:t>
                      </a: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미만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70세 </a:t>
                      </a: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이상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98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카드사</a:t>
                      </a:r>
                      <a:r>
                        <a:rPr lang="en-US" altLang="ko-KR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\</a:t>
                      </a:r>
                      <a:r>
                        <a:rPr lang="ko-KR" altLang="en-US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항목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의료보건비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교통통신비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교양오락</a:t>
                      </a:r>
                      <a:endParaRPr lang="en-US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문화생활비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외식비</a:t>
                      </a: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내구재비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의류비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집계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신한카드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1위</a:t>
                      </a:r>
                      <a:endParaRPr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삼성카드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2위</a:t>
                      </a:r>
                      <a:endParaRPr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국민카드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3위</a:t>
                      </a:r>
                      <a:endParaRPr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우리카드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하나카드</a:t>
                      </a: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4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우세</a:t>
                      </a:r>
                      <a:endParaRPr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하나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우세</a:t>
                      </a:r>
                      <a:endParaRPr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국민 우세</a:t>
                      </a:r>
                      <a:endParaRPr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074D8B93-BBDE-4E01-9BDF-00213DC6C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3660"/>
              </p:ext>
            </p:extLst>
          </p:nvPr>
        </p:nvGraphicFramePr>
        <p:xfrm>
          <a:off x="10284238" y="1939251"/>
          <a:ext cx="967694" cy="548640"/>
        </p:xfrm>
        <a:graphic>
          <a:graphicData uri="http://schemas.openxmlformats.org/drawingml/2006/table">
            <a:tbl>
              <a:tblPr firstRow="1" bandRow="1">
                <a:tableStyleId>{C73C8F28-5196-4AA6-9BB1-2E5109015D19}</a:tableStyleId>
              </a:tblPr>
              <a:tblGrid>
                <a:gridCol w="483847">
                  <a:extLst>
                    <a:ext uri="{9D8B030D-6E8A-4147-A177-3AD203B41FA5}">
                      <a16:colId xmlns:a16="http://schemas.microsoft.com/office/drawing/2014/main" xmlns="" val="1137057779"/>
                    </a:ext>
                  </a:extLst>
                </a:gridCol>
                <a:gridCol w="483847">
                  <a:extLst>
                    <a:ext uri="{9D8B030D-6E8A-4147-A177-3AD203B41FA5}">
                      <a16:colId xmlns:a16="http://schemas.microsoft.com/office/drawing/2014/main" xmlns="" val="2198654363"/>
                    </a:ext>
                  </a:extLst>
                </a:gridCol>
              </a:tblGrid>
              <a:tr h="1843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점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5926100"/>
                  </a:ext>
                </a:extLst>
              </a:tr>
              <a:tr h="1843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</a:t>
                      </a:r>
                      <a:r>
                        <a:rPr lang="ko-KR" altLang="en-US" sz="1200" b="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점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20398699"/>
                  </a:ext>
                </a:extLst>
              </a:tr>
            </a:tbl>
          </a:graphicData>
        </a:graphic>
      </p:graphicFrame>
      <p:sp>
        <p:nvSpPr>
          <p:cNvPr id="24" name="Google Shape;448;p9">
            <a:extLst>
              <a:ext uri="{FF2B5EF4-FFF2-40B4-BE49-F238E27FC236}">
                <a16:creationId xmlns:a16="http://schemas.microsoft.com/office/drawing/2014/main" xmlns="" id="{42C1BE82-3289-4ED7-8E9E-7694656E14F8}"/>
              </a:ext>
            </a:extLst>
          </p:cNvPr>
          <p:cNvSpPr txBox="1"/>
          <p:nvPr/>
        </p:nvSpPr>
        <p:spPr>
          <a:xfrm>
            <a:off x="1415325" y="909150"/>
            <a:ext cx="7670923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텍스트 데이터 분석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684;g6efa34507b_0_45">
            <a:extLst>
              <a:ext uri="{FF2B5EF4-FFF2-40B4-BE49-F238E27FC236}">
                <a16:creationId xmlns:a16="http://schemas.microsoft.com/office/drawing/2014/main" xmlns="" id="{F9DE4537-C902-4310-869F-715D8C7900C4}"/>
              </a:ext>
            </a:extLst>
          </p:cNvPr>
          <p:cNvSpPr txBox="1"/>
          <p:nvPr/>
        </p:nvSpPr>
        <p:spPr>
          <a:xfrm>
            <a:off x="1811699" y="1644844"/>
            <a:ext cx="6042516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종합결과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7" name="Google Shape;1057;g7e04570c44_4_190"/>
          <p:cNvGraphicFramePr/>
          <p:nvPr>
            <p:extLst>
              <p:ext uri="{D42A27DB-BD31-4B8C-83A1-F6EECF244321}">
                <p14:modId xmlns:p14="http://schemas.microsoft.com/office/powerpoint/2010/main" val="829325910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58" name="Google Shape;1058;g7e04570c44_4_190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059" name="Google Shape;1059;g7e04570c44_4_190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0" name="Google Shape;1060;g7e04570c44_4_190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1" name="Google Shape;1061;g7e04570c44_4_190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2" name="Google Shape;1062;g7e04570c44_4_190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3" name="Google Shape;1063;g7e04570c44_4_190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4" name="Google Shape;1064;g7e04570c44_4_190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65" name="Google Shape;1065;g7e04570c44_4_190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066" name="Google Shape;1066;g7e04570c44_4_190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067" name="Google Shape;1067;g7e04570c44_4_190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8" name="Google Shape;1068;g7e04570c44_4_190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g7e04570c44_4_190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g7e04570c44_4_190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1" name="Google Shape;1071;g7e04570c44_4_190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72" name="Google Shape;1072;g7e04570c44_4_190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F8B0A44-5B5D-47FE-A14C-21BAD95BE196}"/>
              </a:ext>
            </a:extLst>
          </p:cNvPr>
          <p:cNvGrpSpPr/>
          <p:nvPr/>
        </p:nvGrpSpPr>
        <p:grpSpPr>
          <a:xfrm>
            <a:off x="6879614" y="2312950"/>
            <a:ext cx="4320000" cy="3769700"/>
            <a:chOff x="1780673" y="2312950"/>
            <a:chExt cx="4320000" cy="3769700"/>
          </a:xfrm>
        </p:grpSpPr>
        <p:pic>
          <p:nvPicPr>
            <p:cNvPr id="1074" name="Google Shape;1074;g7e04570c44_4_190"/>
            <p:cNvPicPr preferRelativeResize="0"/>
            <p:nvPr/>
          </p:nvPicPr>
          <p:blipFill rotWithShape="1">
            <a:blip r:embed="rId3">
              <a:alphaModFix/>
            </a:blip>
            <a:srcRect l="2726"/>
            <a:stretch/>
          </p:blipFill>
          <p:spPr>
            <a:xfrm>
              <a:off x="1780673" y="2312950"/>
              <a:ext cx="4320000" cy="27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g7e04570c44_4_190"/>
            <p:cNvSpPr txBox="1"/>
            <p:nvPr/>
          </p:nvSpPr>
          <p:spPr>
            <a:xfrm>
              <a:off x="2129055" y="5338650"/>
              <a:ext cx="38637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rPr>
                <a:t>경기종합지수</a:t>
              </a:r>
              <a:endParaRPr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g7e04570c44_4_190"/>
            <p:cNvSpPr/>
            <p:nvPr/>
          </p:nvSpPr>
          <p:spPr>
            <a:xfrm>
              <a:off x="5577790" y="2367829"/>
              <a:ext cx="486000" cy="24120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</p:grpSp>
      <p:sp>
        <p:nvSpPr>
          <p:cNvPr id="25" name="Google Shape;448;p9">
            <a:extLst>
              <a:ext uri="{FF2B5EF4-FFF2-40B4-BE49-F238E27FC236}">
                <a16:creationId xmlns:a16="http://schemas.microsoft.com/office/drawing/2014/main" xmlns="" id="{1C352C2F-EB8B-4C8A-92AB-922B029E3D96}"/>
              </a:ext>
            </a:extLst>
          </p:cNvPr>
          <p:cNvSpPr txBox="1"/>
          <p:nvPr/>
        </p:nvSpPr>
        <p:spPr>
          <a:xfrm>
            <a:off x="1415325" y="909150"/>
            <a:ext cx="7670923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 시계열 예측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E9EC25F-03AF-480A-90E4-206964B7DECA}"/>
              </a:ext>
            </a:extLst>
          </p:cNvPr>
          <p:cNvGrpSpPr/>
          <p:nvPr/>
        </p:nvGrpSpPr>
        <p:grpSpPr>
          <a:xfrm>
            <a:off x="1805599" y="2312950"/>
            <a:ext cx="4320000" cy="3758469"/>
            <a:chOff x="6827053" y="2312950"/>
            <a:chExt cx="4320000" cy="3758469"/>
          </a:xfrm>
        </p:grpSpPr>
        <p:sp>
          <p:nvSpPr>
            <p:cNvPr id="27" name="Google Shape;1075;g7e04570c44_4_190">
              <a:extLst>
                <a:ext uri="{FF2B5EF4-FFF2-40B4-BE49-F238E27FC236}">
                  <a16:creationId xmlns:a16="http://schemas.microsoft.com/office/drawing/2014/main" xmlns="" id="{F624FF7E-E42A-42DF-9F91-344E99435E9E}"/>
                </a:ext>
              </a:extLst>
            </p:cNvPr>
            <p:cNvSpPr txBox="1"/>
            <p:nvPr/>
          </p:nvSpPr>
          <p:spPr>
            <a:xfrm>
              <a:off x="7151851" y="5327419"/>
              <a:ext cx="38637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rPr>
                <a:t>소비자심리지수</a:t>
              </a:r>
              <a:endPara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1076" name="Google Shape;1076;g7e04570c44_4_190"/>
            <p:cNvPicPr preferRelativeResize="0"/>
            <p:nvPr/>
          </p:nvPicPr>
          <p:blipFill rotWithShape="1">
            <a:blip r:embed="rId4">
              <a:alphaModFix/>
            </a:blip>
            <a:srcRect l="2726"/>
            <a:stretch/>
          </p:blipFill>
          <p:spPr>
            <a:xfrm>
              <a:off x="6827053" y="2312950"/>
              <a:ext cx="4320000" cy="27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078;g7e04570c44_4_190">
              <a:extLst>
                <a:ext uri="{FF2B5EF4-FFF2-40B4-BE49-F238E27FC236}">
                  <a16:creationId xmlns:a16="http://schemas.microsoft.com/office/drawing/2014/main" xmlns="" id="{5C903430-5F12-4D84-A101-BA49F7031EFC}"/>
                </a:ext>
              </a:extLst>
            </p:cNvPr>
            <p:cNvSpPr/>
            <p:nvPr/>
          </p:nvSpPr>
          <p:spPr>
            <a:xfrm>
              <a:off x="10621350" y="2367829"/>
              <a:ext cx="486000" cy="24120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3" name="Google Shape;1083;g7e04570c44_4_4"/>
          <p:cNvGraphicFramePr/>
          <p:nvPr>
            <p:extLst>
              <p:ext uri="{D42A27DB-BD31-4B8C-83A1-F6EECF244321}">
                <p14:modId xmlns:p14="http://schemas.microsoft.com/office/powerpoint/2010/main" val="3264803900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4" name="Google Shape;1084;g7e04570c44_4_4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085" name="Google Shape;1085;g7e04570c44_4_4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6" name="Google Shape;1086;g7e04570c44_4_4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7" name="Google Shape;1087;g7e04570c44_4_4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8" name="Google Shape;1088;g7e04570c44_4_4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9" name="Google Shape;1089;g7e04570c44_4_4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0" name="Google Shape;1090;g7e04570c44_4_4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1" name="Google Shape;1091;g7e04570c44_4_4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092" name="Google Shape;1092;g7e04570c44_4_4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093" name="Google Shape;1093;g7e04570c44_4_4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g7e04570c44_4_4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g7e04570c44_4_4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g7e04570c44_4_4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97" name="Google Shape;1097;g7e04570c44_4_4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8" name="Google Shape;1098;g7e04570c44_4_4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100" name="Google Shape;1100;g7e04570c44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472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g7e04570c44_4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550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7e04570c44_4_4"/>
          <p:cNvSpPr txBox="1"/>
          <p:nvPr/>
        </p:nvSpPr>
        <p:spPr>
          <a:xfrm>
            <a:off x="2000449" y="3293489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의료보건비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104" name="Google Shape;1104;g7e04570c44_4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394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7e04570c44_4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5628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7e04570c44_4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7819" y="1806141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7e04570c44_4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0550" y="1810318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7e04570c44_4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69611" y="1810318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7e04570c44_4_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95472" y="1808165"/>
            <a:ext cx="2160000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48;p9">
            <a:extLst>
              <a:ext uri="{FF2B5EF4-FFF2-40B4-BE49-F238E27FC236}">
                <a16:creationId xmlns:a16="http://schemas.microsoft.com/office/drawing/2014/main" xmlns="" id="{291E0D01-30A0-4E5E-BAE7-C5A324A3476F}"/>
              </a:ext>
            </a:extLst>
          </p:cNvPr>
          <p:cNvSpPr txBox="1"/>
          <p:nvPr/>
        </p:nvSpPr>
        <p:spPr>
          <a:xfrm>
            <a:off x="1415325" y="909150"/>
            <a:ext cx="7670923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 시계열 예측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" name="Google Shape;1103;g7e04570c44_4_4">
            <a:extLst>
              <a:ext uri="{FF2B5EF4-FFF2-40B4-BE49-F238E27FC236}">
                <a16:creationId xmlns:a16="http://schemas.microsoft.com/office/drawing/2014/main" xmlns="" id="{167F4AC5-A70B-4493-B4A7-82BB2AA92FCB}"/>
              </a:ext>
            </a:extLst>
          </p:cNvPr>
          <p:cNvSpPr txBox="1"/>
          <p:nvPr/>
        </p:nvSpPr>
        <p:spPr>
          <a:xfrm>
            <a:off x="4508102" y="3292984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교통통신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3" name="Google Shape;1103;g7e04570c44_4_4">
            <a:extLst>
              <a:ext uri="{FF2B5EF4-FFF2-40B4-BE49-F238E27FC236}">
                <a16:creationId xmlns:a16="http://schemas.microsoft.com/office/drawing/2014/main" xmlns="" id="{922C1795-AC90-4D45-83F4-C2C3BC30EC12}"/>
              </a:ext>
            </a:extLst>
          </p:cNvPr>
          <p:cNvSpPr txBox="1"/>
          <p:nvPr/>
        </p:nvSpPr>
        <p:spPr>
          <a:xfrm>
            <a:off x="6887305" y="3292984"/>
            <a:ext cx="2275948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교양오락문화생활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" name="Google Shape;1103;g7e04570c44_4_4">
            <a:extLst>
              <a:ext uri="{FF2B5EF4-FFF2-40B4-BE49-F238E27FC236}">
                <a16:creationId xmlns:a16="http://schemas.microsoft.com/office/drawing/2014/main" xmlns="" id="{C972A969-E425-4B4C-A50F-9F1620CC91CD}"/>
              </a:ext>
            </a:extLst>
          </p:cNvPr>
          <p:cNvSpPr txBox="1"/>
          <p:nvPr/>
        </p:nvSpPr>
        <p:spPr>
          <a:xfrm>
            <a:off x="9478258" y="3292984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교육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5" name="Google Shape;1103;g7e04570c44_4_4">
            <a:extLst>
              <a:ext uri="{FF2B5EF4-FFF2-40B4-BE49-F238E27FC236}">
                <a16:creationId xmlns:a16="http://schemas.microsoft.com/office/drawing/2014/main" xmlns="" id="{38BADDED-9C3A-4DF1-87FD-92DFC66A720D}"/>
              </a:ext>
            </a:extLst>
          </p:cNvPr>
          <p:cNvSpPr txBox="1"/>
          <p:nvPr/>
        </p:nvSpPr>
        <p:spPr>
          <a:xfrm>
            <a:off x="2071150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6" name="Google Shape;1103;g7e04570c44_4_4">
            <a:extLst>
              <a:ext uri="{FF2B5EF4-FFF2-40B4-BE49-F238E27FC236}">
                <a16:creationId xmlns:a16="http://schemas.microsoft.com/office/drawing/2014/main" xmlns="" id="{8C8211A3-01F5-4D92-A3CE-8AF13C2F6690}"/>
              </a:ext>
            </a:extLst>
          </p:cNvPr>
          <p:cNvSpPr txBox="1"/>
          <p:nvPr/>
        </p:nvSpPr>
        <p:spPr>
          <a:xfrm>
            <a:off x="4564309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" name="Google Shape;1103;g7e04570c44_4_4">
            <a:extLst>
              <a:ext uri="{FF2B5EF4-FFF2-40B4-BE49-F238E27FC236}">
                <a16:creationId xmlns:a16="http://schemas.microsoft.com/office/drawing/2014/main" xmlns="" id="{1B655F8A-7675-405E-A08A-77B8030474E1}"/>
              </a:ext>
            </a:extLst>
          </p:cNvPr>
          <p:cNvSpPr txBox="1"/>
          <p:nvPr/>
        </p:nvSpPr>
        <p:spPr>
          <a:xfrm>
            <a:off x="7076718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8" name="Google Shape;1103;g7e04570c44_4_4">
            <a:extLst>
              <a:ext uri="{FF2B5EF4-FFF2-40B4-BE49-F238E27FC236}">
                <a16:creationId xmlns:a16="http://schemas.microsoft.com/office/drawing/2014/main" xmlns="" id="{6E74A1EC-63DF-4EB2-96ED-305ADB0050A7}"/>
              </a:ext>
            </a:extLst>
          </p:cNvPr>
          <p:cNvSpPr txBox="1"/>
          <p:nvPr/>
        </p:nvSpPr>
        <p:spPr>
          <a:xfrm>
            <a:off x="9538778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여행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" name="Google Shape;1078;g7e04570c44_4_190">
            <a:extLst>
              <a:ext uri="{FF2B5EF4-FFF2-40B4-BE49-F238E27FC236}">
                <a16:creationId xmlns:a16="http://schemas.microsoft.com/office/drawing/2014/main" xmlns="" id="{376D7BE5-1F50-421A-AF76-90A62941D88D}"/>
              </a:ext>
            </a:extLst>
          </p:cNvPr>
          <p:cNvSpPr/>
          <p:nvPr/>
        </p:nvSpPr>
        <p:spPr>
          <a:xfrm>
            <a:off x="3798094" y="1830707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0" name="Google Shape;1078;g7e04570c44_4_190">
            <a:extLst>
              <a:ext uri="{FF2B5EF4-FFF2-40B4-BE49-F238E27FC236}">
                <a16:creationId xmlns:a16="http://schemas.microsoft.com/office/drawing/2014/main" xmlns="" id="{B48644D1-59F3-4CF7-A5BE-76D9D75A6123}"/>
              </a:ext>
            </a:extLst>
          </p:cNvPr>
          <p:cNvSpPr/>
          <p:nvPr/>
        </p:nvSpPr>
        <p:spPr>
          <a:xfrm>
            <a:off x="6309620" y="1833561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Google Shape;1078;g7e04570c44_4_190">
            <a:extLst>
              <a:ext uri="{FF2B5EF4-FFF2-40B4-BE49-F238E27FC236}">
                <a16:creationId xmlns:a16="http://schemas.microsoft.com/office/drawing/2014/main" xmlns="" id="{88B2BB0D-37DF-494B-AA15-66DF88603D86}"/>
              </a:ext>
            </a:extLst>
          </p:cNvPr>
          <p:cNvSpPr/>
          <p:nvPr/>
        </p:nvSpPr>
        <p:spPr>
          <a:xfrm>
            <a:off x="8795875" y="183832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Google Shape;1078;g7e04570c44_4_190">
            <a:extLst>
              <a:ext uri="{FF2B5EF4-FFF2-40B4-BE49-F238E27FC236}">
                <a16:creationId xmlns:a16="http://schemas.microsoft.com/office/drawing/2014/main" xmlns="" id="{7D6B0F90-8054-47CB-ADE1-D1DCCCF1F876}"/>
              </a:ext>
            </a:extLst>
          </p:cNvPr>
          <p:cNvSpPr/>
          <p:nvPr/>
        </p:nvSpPr>
        <p:spPr>
          <a:xfrm>
            <a:off x="11285277" y="184389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3" name="Google Shape;1078;g7e04570c44_4_190">
            <a:extLst>
              <a:ext uri="{FF2B5EF4-FFF2-40B4-BE49-F238E27FC236}">
                <a16:creationId xmlns:a16="http://schemas.microsoft.com/office/drawing/2014/main" xmlns="" id="{EF408630-B4D1-4F80-A09E-2F07B5021DD5}"/>
              </a:ext>
            </a:extLst>
          </p:cNvPr>
          <p:cNvSpPr/>
          <p:nvPr/>
        </p:nvSpPr>
        <p:spPr>
          <a:xfrm>
            <a:off x="11278139" y="442694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4" name="Google Shape;1078;g7e04570c44_4_190">
            <a:extLst>
              <a:ext uri="{FF2B5EF4-FFF2-40B4-BE49-F238E27FC236}">
                <a16:creationId xmlns:a16="http://schemas.microsoft.com/office/drawing/2014/main" xmlns="" id="{5D4EFF6B-136B-42F5-91CE-B010C1729F9C}"/>
              </a:ext>
            </a:extLst>
          </p:cNvPr>
          <p:cNvSpPr/>
          <p:nvPr/>
        </p:nvSpPr>
        <p:spPr>
          <a:xfrm>
            <a:off x="8795876" y="442629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5" name="Google Shape;1078;g7e04570c44_4_190">
            <a:extLst>
              <a:ext uri="{FF2B5EF4-FFF2-40B4-BE49-F238E27FC236}">
                <a16:creationId xmlns:a16="http://schemas.microsoft.com/office/drawing/2014/main" xmlns="" id="{6171C587-6D8E-4427-83C6-AA5CC44EA152}"/>
              </a:ext>
            </a:extLst>
          </p:cNvPr>
          <p:cNvSpPr/>
          <p:nvPr/>
        </p:nvSpPr>
        <p:spPr>
          <a:xfrm>
            <a:off x="6308210" y="442747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6" name="Google Shape;1078;g7e04570c44_4_190">
            <a:extLst>
              <a:ext uri="{FF2B5EF4-FFF2-40B4-BE49-F238E27FC236}">
                <a16:creationId xmlns:a16="http://schemas.microsoft.com/office/drawing/2014/main" xmlns="" id="{33D017EF-9120-416C-86CD-751F9803251C}"/>
              </a:ext>
            </a:extLst>
          </p:cNvPr>
          <p:cNvSpPr/>
          <p:nvPr/>
        </p:nvSpPr>
        <p:spPr>
          <a:xfrm>
            <a:off x="3822472" y="4426944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3" name="Google Shape;1083;g7e04570c44_4_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4" name="Google Shape;1084;g7e04570c44_4_4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분석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085" name="Google Shape;1085;g7e04570c44_4_4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6" name="Google Shape;1086;g7e04570c44_4_4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7" name="Google Shape;1087;g7e04570c44_4_4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8" name="Google Shape;1088;g7e04570c44_4_4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89" name="Google Shape;1089;g7e04570c44_4_4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0" name="Google Shape;1090;g7e04570c44_4_4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1" name="Google Shape;1091;g7e04570c44_4_4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092" name="Google Shape;1092;g7e04570c44_4_4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093" name="Google Shape;1093;g7e04570c44_4_4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g7e04570c44_4_4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g7e04570c44_4_4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g7e04570c44_4_4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97" name="Google Shape;1097;g7e04570c44_4_4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098" name="Google Shape;1098;g7e04570c44_4_4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100" name="Google Shape;1100;g7e04570c44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472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g7e04570c44_4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550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7e04570c44_4_4"/>
          <p:cNvSpPr txBox="1"/>
          <p:nvPr/>
        </p:nvSpPr>
        <p:spPr>
          <a:xfrm>
            <a:off x="2000449" y="3293489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의료보건비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104" name="Google Shape;1104;g7e04570c44_4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394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7e04570c44_4_4"/>
          <p:cNvPicPr preferRelativeResize="0"/>
          <p:nvPr/>
        </p:nvPicPr>
        <p:blipFill>
          <a:blip r:embed="rId6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5628" y="4400099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7e04570c44_4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7819" y="1806141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7e04570c44_4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0550" y="1810318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7e04570c44_4_4"/>
          <p:cNvPicPr preferRelativeResize="0"/>
          <p:nvPr/>
        </p:nvPicPr>
        <p:blipFill>
          <a:blip r:embed="rId10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9611" y="1810318"/>
            <a:ext cx="2160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7e04570c44_4_4"/>
          <p:cNvPicPr preferRelativeResize="0"/>
          <p:nvPr/>
        </p:nvPicPr>
        <p:blipFill>
          <a:blip r:embed="rId12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472" y="1808165"/>
            <a:ext cx="2160000" cy="1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48;p9">
            <a:extLst>
              <a:ext uri="{FF2B5EF4-FFF2-40B4-BE49-F238E27FC236}">
                <a16:creationId xmlns:a16="http://schemas.microsoft.com/office/drawing/2014/main" xmlns="" id="{291E0D01-30A0-4E5E-BAE7-C5A324A3476F}"/>
              </a:ext>
            </a:extLst>
          </p:cNvPr>
          <p:cNvSpPr txBox="1"/>
          <p:nvPr/>
        </p:nvSpPr>
        <p:spPr>
          <a:xfrm>
            <a:off x="1415325" y="909150"/>
            <a:ext cx="7670923" cy="8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5. 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항목별 시계열 예측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" name="Google Shape;1103;g7e04570c44_4_4">
            <a:extLst>
              <a:ext uri="{FF2B5EF4-FFF2-40B4-BE49-F238E27FC236}">
                <a16:creationId xmlns:a16="http://schemas.microsoft.com/office/drawing/2014/main" xmlns="" id="{167F4AC5-A70B-4493-B4A7-82BB2AA92FCB}"/>
              </a:ext>
            </a:extLst>
          </p:cNvPr>
          <p:cNvSpPr txBox="1"/>
          <p:nvPr/>
        </p:nvSpPr>
        <p:spPr>
          <a:xfrm>
            <a:off x="4508102" y="3292984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교통통신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3" name="Google Shape;1103;g7e04570c44_4_4">
            <a:extLst>
              <a:ext uri="{FF2B5EF4-FFF2-40B4-BE49-F238E27FC236}">
                <a16:creationId xmlns:a16="http://schemas.microsoft.com/office/drawing/2014/main" xmlns="" id="{922C1795-AC90-4D45-83F4-C2C3BC30EC12}"/>
              </a:ext>
            </a:extLst>
          </p:cNvPr>
          <p:cNvSpPr txBox="1"/>
          <p:nvPr/>
        </p:nvSpPr>
        <p:spPr>
          <a:xfrm>
            <a:off x="6887305" y="3292984"/>
            <a:ext cx="2275948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교양오락문화생활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" name="Google Shape;1103;g7e04570c44_4_4">
            <a:extLst>
              <a:ext uri="{FF2B5EF4-FFF2-40B4-BE49-F238E27FC236}">
                <a16:creationId xmlns:a16="http://schemas.microsoft.com/office/drawing/2014/main" xmlns="" id="{C972A969-E425-4B4C-A50F-9F1620CC91CD}"/>
              </a:ext>
            </a:extLst>
          </p:cNvPr>
          <p:cNvSpPr txBox="1"/>
          <p:nvPr/>
        </p:nvSpPr>
        <p:spPr>
          <a:xfrm>
            <a:off x="9478258" y="3292984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교육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5" name="Google Shape;1103;g7e04570c44_4_4">
            <a:extLst>
              <a:ext uri="{FF2B5EF4-FFF2-40B4-BE49-F238E27FC236}">
                <a16:creationId xmlns:a16="http://schemas.microsoft.com/office/drawing/2014/main" xmlns="" id="{38BADDED-9C3A-4DF1-87FD-92DFC66A720D}"/>
              </a:ext>
            </a:extLst>
          </p:cNvPr>
          <p:cNvSpPr txBox="1"/>
          <p:nvPr/>
        </p:nvSpPr>
        <p:spPr>
          <a:xfrm>
            <a:off x="2071150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6" name="Google Shape;1103;g7e04570c44_4_4">
            <a:extLst>
              <a:ext uri="{FF2B5EF4-FFF2-40B4-BE49-F238E27FC236}">
                <a16:creationId xmlns:a16="http://schemas.microsoft.com/office/drawing/2014/main" xmlns="" id="{8C8211A3-01F5-4D92-A3CE-8AF13C2F6690}"/>
              </a:ext>
            </a:extLst>
          </p:cNvPr>
          <p:cNvSpPr txBox="1"/>
          <p:nvPr/>
        </p:nvSpPr>
        <p:spPr>
          <a:xfrm>
            <a:off x="4564309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7" name="Google Shape;1103;g7e04570c44_4_4">
            <a:extLst>
              <a:ext uri="{FF2B5EF4-FFF2-40B4-BE49-F238E27FC236}">
                <a16:creationId xmlns:a16="http://schemas.microsoft.com/office/drawing/2014/main" xmlns="" id="{1B655F8A-7675-405E-A08A-77B8030474E1}"/>
              </a:ext>
            </a:extLst>
          </p:cNvPr>
          <p:cNvSpPr txBox="1"/>
          <p:nvPr/>
        </p:nvSpPr>
        <p:spPr>
          <a:xfrm>
            <a:off x="7076718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8" name="Google Shape;1103;g7e04570c44_4_4">
            <a:extLst>
              <a:ext uri="{FF2B5EF4-FFF2-40B4-BE49-F238E27FC236}">
                <a16:creationId xmlns:a16="http://schemas.microsoft.com/office/drawing/2014/main" xmlns="" id="{6E74A1EC-63DF-4EB2-96ED-305ADB0050A7}"/>
              </a:ext>
            </a:extLst>
          </p:cNvPr>
          <p:cNvSpPr txBox="1"/>
          <p:nvPr/>
        </p:nvSpPr>
        <p:spPr>
          <a:xfrm>
            <a:off x="9538778" y="5894252"/>
            <a:ext cx="1934740" cy="4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여행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9" name="Google Shape;1078;g7e04570c44_4_190">
            <a:extLst>
              <a:ext uri="{FF2B5EF4-FFF2-40B4-BE49-F238E27FC236}">
                <a16:creationId xmlns:a16="http://schemas.microsoft.com/office/drawing/2014/main" xmlns="" id="{376D7BE5-1F50-421A-AF76-90A62941D88D}"/>
              </a:ext>
            </a:extLst>
          </p:cNvPr>
          <p:cNvSpPr/>
          <p:nvPr/>
        </p:nvSpPr>
        <p:spPr>
          <a:xfrm>
            <a:off x="3798094" y="1830707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0" name="Google Shape;1078;g7e04570c44_4_190">
            <a:extLst>
              <a:ext uri="{FF2B5EF4-FFF2-40B4-BE49-F238E27FC236}">
                <a16:creationId xmlns:a16="http://schemas.microsoft.com/office/drawing/2014/main" xmlns="" id="{B48644D1-59F3-4CF7-A5BE-76D9D75A6123}"/>
              </a:ext>
            </a:extLst>
          </p:cNvPr>
          <p:cNvSpPr/>
          <p:nvPr/>
        </p:nvSpPr>
        <p:spPr>
          <a:xfrm>
            <a:off x="6309620" y="1833561"/>
            <a:ext cx="225347" cy="11880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Google Shape;1078;g7e04570c44_4_190">
            <a:extLst>
              <a:ext uri="{FF2B5EF4-FFF2-40B4-BE49-F238E27FC236}">
                <a16:creationId xmlns:a16="http://schemas.microsoft.com/office/drawing/2014/main" xmlns="" id="{88B2BB0D-37DF-494B-AA15-66DF88603D86}"/>
              </a:ext>
            </a:extLst>
          </p:cNvPr>
          <p:cNvSpPr/>
          <p:nvPr/>
        </p:nvSpPr>
        <p:spPr>
          <a:xfrm>
            <a:off x="8795875" y="183832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Google Shape;1078;g7e04570c44_4_190">
            <a:extLst>
              <a:ext uri="{FF2B5EF4-FFF2-40B4-BE49-F238E27FC236}">
                <a16:creationId xmlns:a16="http://schemas.microsoft.com/office/drawing/2014/main" xmlns="" id="{7D6B0F90-8054-47CB-ADE1-D1DCCCF1F876}"/>
              </a:ext>
            </a:extLst>
          </p:cNvPr>
          <p:cNvSpPr/>
          <p:nvPr/>
        </p:nvSpPr>
        <p:spPr>
          <a:xfrm>
            <a:off x="11285277" y="1843893"/>
            <a:ext cx="225347" cy="11880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3" name="Google Shape;1078;g7e04570c44_4_190">
            <a:extLst>
              <a:ext uri="{FF2B5EF4-FFF2-40B4-BE49-F238E27FC236}">
                <a16:creationId xmlns:a16="http://schemas.microsoft.com/office/drawing/2014/main" xmlns="" id="{EF408630-B4D1-4F80-A09E-2F07B5021DD5}"/>
              </a:ext>
            </a:extLst>
          </p:cNvPr>
          <p:cNvSpPr/>
          <p:nvPr/>
        </p:nvSpPr>
        <p:spPr>
          <a:xfrm>
            <a:off x="11278139" y="4426943"/>
            <a:ext cx="225347" cy="1188000"/>
          </a:xfrm>
          <a:prstGeom prst="rect">
            <a:avLst/>
          </a:prstGeom>
          <a:solidFill>
            <a:schemeClr val="tx1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4" name="Google Shape;1078;g7e04570c44_4_190">
            <a:extLst>
              <a:ext uri="{FF2B5EF4-FFF2-40B4-BE49-F238E27FC236}">
                <a16:creationId xmlns:a16="http://schemas.microsoft.com/office/drawing/2014/main" xmlns="" id="{5D4EFF6B-136B-42F5-91CE-B010C1729F9C}"/>
              </a:ext>
            </a:extLst>
          </p:cNvPr>
          <p:cNvSpPr/>
          <p:nvPr/>
        </p:nvSpPr>
        <p:spPr>
          <a:xfrm>
            <a:off x="8795876" y="442629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5" name="Google Shape;1078;g7e04570c44_4_190">
            <a:extLst>
              <a:ext uri="{FF2B5EF4-FFF2-40B4-BE49-F238E27FC236}">
                <a16:creationId xmlns:a16="http://schemas.microsoft.com/office/drawing/2014/main" xmlns="" id="{6171C587-6D8E-4427-83C6-AA5CC44EA152}"/>
              </a:ext>
            </a:extLst>
          </p:cNvPr>
          <p:cNvSpPr/>
          <p:nvPr/>
        </p:nvSpPr>
        <p:spPr>
          <a:xfrm>
            <a:off x="6308210" y="4427473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6" name="Google Shape;1078;g7e04570c44_4_190">
            <a:extLst>
              <a:ext uri="{FF2B5EF4-FFF2-40B4-BE49-F238E27FC236}">
                <a16:creationId xmlns:a16="http://schemas.microsoft.com/office/drawing/2014/main" xmlns="" id="{33D017EF-9120-416C-86CD-751F9803251C}"/>
              </a:ext>
            </a:extLst>
          </p:cNvPr>
          <p:cNvSpPr/>
          <p:nvPr/>
        </p:nvSpPr>
        <p:spPr>
          <a:xfrm>
            <a:off x="3822472" y="4426944"/>
            <a:ext cx="225347" cy="11880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135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" name="Google Shape;1146;p11"/>
          <p:cNvGraphicFramePr/>
          <p:nvPr>
            <p:extLst>
              <p:ext uri="{D42A27DB-BD31-4B8C-83A1-F6EECF244321}">
                <p14:modId xmlns:p14="http://schemas.microsoft.com/office/powerpoint/2010/main" val="3137573456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147" name="Google Shape;1147;p11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및 가설 검정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148" name="Google Shape;1148;p11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49" name="Google Shape;1149;p11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50" name="Google Shape;1150;p11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51" name="Google Shape;1151;p1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52" name="Google Shape;1152;p11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53" name="Google Shape;1153;p11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54" name="Google Shape;1154;p11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155" name="Google Shape;1155;p11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156" name="Google Shape;1156;p11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0" name="Google Shape;1160;p11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61" name="Google Shape;1161;p11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0" name="Google Shape;249;p3">
            <a:extLst>
              <a:ext uri="{FF2B5EF4-FFF2-40B4-BE49-F238E27FC236}">
                <a16:creationId xmlns:a16="http://schemas.microsoft.com/office/drawing/2014/main" xmlns="" id="{141D366B-D8FB-45D8-8DC5-C3FC54C6EB90}"/>
              </a:ext>
            </a:extLst>
          </p:cNvPr>
          <p:cNvSpPr txBox="1"/>
          <p:nvPr/>
        </p:nvSpPr>
        <p:spPr>
          <a:xfrm>
            <a:off x="1810698" y="1484690"/>
            <a:ext cx="10079444" cy="414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Q1)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 침체기 동안 전반적인 지출이 어떻게 변화하였나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?</a:t>
            </a:r>
            <a:endParaRPr lang="en-US" altLang="ko-KR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altLang="ko-KR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[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경기 침체기동안</a:t>
            </a:r>
            <a:r>
              <a:rPr lang="ko-KR" altLang="en-US" sz="20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지출은 감소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할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[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실제 경기와 전체 지출은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뚜렷한 상관성을 보이지 않았다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 </a:t>
            </a:r>
            <a:endParaRPr lang="ko-KR" altLang="en-US" sz="20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오히려 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40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세 미만에서는 지출이 증가하였다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endParaRPr lang="ko-KR" altLang="en-US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g7e04570c44_4_258"/>
          <p:cNvGraphicFramePr/>
          <p:nvPr>
            <p:extLst>
              <p:ext uri="{D42A27DB-BD31-4B8C-83A1-F6EECF244321}">
                <p14:modId xmlns:p14="http://schemas.microsoft.com/office/powerpoint/2010/main" val="2409575799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168" name="Google Shape;1168;g7e04570c44_4_25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및 가설 검정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169" name="Google Shape;1169;g7e04570c44_4_25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0" name="Google Shape;1170;g7e04570c44_4_25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1" name="Google Shape;1171;g7e04570c44_4_25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2" name="Google Shape;1172;g7e04570c44_4_25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3" name="Google Shape;1173;g7e04570c44_4_25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4" name="Google Shape;1174;g7e04570c44_4_25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75" name="Google Shape;1175;g7e04570c44_4_25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176" name="Google Shape;1176;g7e04570c44_4_25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177" name="Google Shape;1177;g7e04570c44_4_25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g7e04570c44_4_25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g7e04570c44_4_25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g7e04570c44_4_25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81" name="Google Shape;1181;g7e04570c44_4_25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82" name="Google Shape;1182;g7e04570c44_4_25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" name="Google Shape;249;p3">
            <a:extLst>
              <a:ext uri="{FF2B5EF4-FFF2-40B4-BE49-F238E27FC236}">
                <a16:creationId xmlns:a16="http://schemas.microsoft.com/office/drawing/2014/main" xmlns="" id="{62FB2B7B-B6C9-44D0-BD77-BF042421310A}"/>
              </a:ext>
            </a:extLst>
          </p:cNvPr>
          <p:cNvSpPr txBox="1"/>
          <p:nvPr/>
        </p:nvSpPr>
        <p:spPr>
          <a:xfrm>
            <a:off x="1299643" y="1235750"/>
            <a:ext cx="10590499" cy="52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Q2-1)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경기침체기 동안 지출이 증가한 제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 립스틱 항목은 무엇인가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?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altLang="ko-KR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[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8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가지 항목 중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교통비</a:t>
            </a:r>
            <a:r>
              <a:rPr lang="en-US" altLang="ko-KR" sz="2000" dirty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교양오락문화생활비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만 증가했을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 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[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성별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연령대별에 관계 없이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의료보건비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증가하였고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endParaRPr lang="ko-KR" altLang="en-US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40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세 미만은 </a:t>
            </a:r>
            <a:r>
              <a:rPr lang="ko-KR" altLang="en-US" sz="2000" dirty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교통통신비</a:t>
            </a:r>
            <a:r>
              <a:rPr lang="en-US" altLang="ko-KR" sz="2000" dirty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교양오락문화생활비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외식비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</a:t>
            </a:r>
            <a:endParaRPr lang="en-US" altLang="ko-KR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70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세 이상은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내구재비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의류비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증가하였다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>
              <a:lnSpc>
                <a:spcPct val="150000"/>
              </a:lnSpc>
            </a:pPr>
            <a:endParaRPr lang="ko-KR" altLang="en-US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" name="Google Shape;1188;g7e04570c44_4_305"/>
          <p:cNvGraphicFramePr/>
          <p:nvPr>
            <p:extLst>
              <p:ext uri="{D42A27DB-BD31-4B8C-83A1-F6EECF244321}">
                <p14:modId xmlns:p14="http://schemas.microsoft.com/office/powerpoint/2010/main" val="888110418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189" name="Google Shape;1189;g7e04570c44_4_30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및 가설 검정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190" name="Google Shape;1190;g7e04570c44_4_30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1" name="Google Shape;1191;g7e04570c44_4_30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2" name="Google Shape;1192;g7e04570c44_4_30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3" name="Google Shape;1193;g7e04570c44_4_30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4" name="Google Shape;1194;g7e04570c44_4_30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5" name="Google Shape;1195;g7e04570c44_4_30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96" name="Google Shape;1196;g7e04570c44_4_30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197" name="Google Shape;1197;g7e04570c44_4_30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198" name="Google Shape;1198;g7e04570c44_4_30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99" name="Google Shape;1199;g7e04570c44_4_30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0" name="Google Shape;1200;g7e04570c44_4_30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1" name="Google Shape;1201;g7e04570c44_4_30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02" name="Google Shape;1202;g7e04570c44_4_30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03" name="Google Shape;1203;g7e04570c44_4_30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04" name="Google Shape;1204;g7e04570c44_4_305"/>
          <p:cNvSpPr txBox="1"/>
          <p:nvPr/>
        </p:nvSpPr>
        <p:spPr>
          <a:xfrm>
            <a:off x="1322132" y="1321954"/>
            <a:ext cx="10565072" cy="4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Q2-2)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경기침체기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동안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지출이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증가한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항목의 트렌드는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무엇인가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?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[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1)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교통비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에서는 대중교통비에 대한 관심이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           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2) </a:t>
            </a:r>
            <a:r>
              <a:rPr lang="ko-KR" altLang="en-US" sz="2000" dirty="0">
                <a:ln w="6350">
                  <a:noFill/>
                </a:ln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교양오락문화생활비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콘텐츠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넷플릭스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유튜브 등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지출이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3)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이외 </a:t>
            </a:r>
            <a:r>
              <a:rPr lang="ko-KR" altLang="en-US" sz="2000" dirty="0">
                <a:ln w="6350">
                  <a:noFill/>
                </a:ln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의류비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홈쇼핑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ln w="6350">
                  <a:noFill/>
                </a:ln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내구재비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에서는 대형냉장고 지출이 클 것이다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[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en-US" sz="2000" dirty="0" err="1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교통통신비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“9 위 :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서울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무료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출퇴근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지하철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버스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지역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</a:t>
            </a:r>
            <a:r>
              <a:rPr lang="en-US" sz="2000" dirty="0" err="1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교양오락문화생활비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“3 위 :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종합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---&gt;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밤도깨비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콘텐츠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대통령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수입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짠내투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”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</a:t>
            </a:r>
            <a:r>
              <a:rPr lang="en-US" sz="2000" dirty="0" err="1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의류비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“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행사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기획전”은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있으나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홈쇼핑에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대한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언급은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없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</a:t>
            </a:r>
            <a:r>
              <a:rPr lang="en-US" sz="2000" dirty="0" err="1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내구재비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“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갤럭시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건조기”는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있으나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냉장고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대한 언급은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없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g7e04570c44_4_217"/>
          <p:cNvGraphicFramePr/>
          <p:nvPr>
            <p:extLst>
              <p:ext uri="{D42A27DB-BD31-4B8C-83A1-F6EECF244321}">
                <p14:modId xmlns:p14="http://schemas.microsoft.com/office/powerpoint/2010/main" val="976349864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10" name="Google Shape;1210;g7e04570c44_4_21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및 가설 검정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11" name="Google Shape;1211;g7e04570c44_4_21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2" name="Google Shape;1212;g7e04570c44_4_21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3" name="Google Shape;1213;g7e04570c44_4_21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4" name="Google Shape;1214;g7e04570c44_4_21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5" name="Google Shape;1215;g7e04570c44_4_21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6" name="Google Shape;1216;g7e04570c44_4_21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17" name="Google Shape;1217;g7e04570c44_4_21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218" name="Google Shape;1218;g7e04570c44_4_21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219" name="Google Shape;1219;g7e04570c44_4_21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0" name="Google Shape;1220;g7e04570c44_4_21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1" name="Google Shape;1221;g7e04570c44_4_21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2" name="Google Shape;1222;g7e04570c44_4_21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23" name="Google Shape;1223;g7e04570c44_4_21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24" name="Google Shape;1224;g7e04570c44_4_21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25" name="Google Shape;1225;g7e04570c44_4_217"/>
          <p:cNvSpPr txBox="1"/>
          <p:nvPr/>
        </p:nvSpPr>
        <p:spPr>
          <a:xfrm>
            <a:off x="1566540" y="1635288"/>
            <a:ext cx="10735614" cy="484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Q3)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침체기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동안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이벤트를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통해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고객만족을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가장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잘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실현한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카드사는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어디인가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?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endParaRPr 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[</a:t>
            </a:r>
            <a:r>
              <a:rPr lang="en-US" sz="20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가설</a:t>
            </a:r>
            <a:r>
              <a:rPr 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] 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예상 순위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= </a:t>
            </a:r>
            <a:r>
              <a:rPr lang="en-US" altLang="ko-KR" sz="20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sz="20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0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 </a:t>
            </a:r>
            <a:r>
              <a:rPr lang="en-US" altLang="ko-KR" sz="2000" dirty="0">
                <a:solidFill>
                  <a:srgbClr val="002B82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/ </a:t>
            </a:r>
            <a:r>
              <a:rPr lang="en-US" altLang="ko-KR" sz="20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</a:t>
            </a:r>
            <a:r>
              <a:rPr lang="ko-KR" altLang="en-US" sz="20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0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 </a:t>
            </a:r>
            <a:r>
              <a:rPr lang="en-US" altLang="ko-KR" sz="2000" dirty="0">
                <a:solidFill>
                  <a:srgbClr val="0070C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/ </a:t>
            </a:r>
            <a:r>
              <a:rPr lang="en-US" altLang="ko-KR" sz="20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0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위 </a:t>
            </a:r>
            <a:r>
              <a:rPr lang="en-US" altLang="ko-KR" sz="20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00B0F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 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[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  <a:r>
              <a:rPr 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최종 순위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= </a:t>
            </a:r>
            <a:r>
              <a:rPr lang="en-US" sz="2000" dirty="0">
                <a:solidFill>
                  <a:srgbClr val="C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1위 : </a:t>
            </a:r>
            <a:r>
              <a:rPr lang="en-US" sz="2000" dirty="0" err="1">
                <a:solidFill>
                  <a:srgbClr val="C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신한카드</a:t>
            </a:r>
            <a:r>
              <a:rPr lang="en-US" sz="2000" dirty="0">
                <a:solidFill>
                  <a:srgbClr val="C0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/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2위 : </a:t>
            </a:r>
            <a:r>
              <a:rPr lang="en-US" sz="20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삼성카드</a:t>
            </a:r>
            <a:r>
              <a:rPr 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/ </a:t>
            </a:r>
            <a:r>
              <a:rPr lang="en-US" sz="2000" dirty="0">
                <a:solidFill>
                  <a:srgbClr val="FF5B5B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3위 : </a:t>
            </a:r>
            <a:r>
              <a:rPr lang="en-US" sz="2000" dirty="0" err="1">
                <a:solidFill>
                  <a:srgbClr val="FF5B5B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국민카드</a:t>
            </a:r>
            <a:endParaRPr sz="2000" dirty="0">
              <a:solidFill>
                <a:srgbClr val="FF5B5B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2B6FA00B-9247-4AE6-86C5-1B2C0043B495}"/>
              </a:ext>
            </a:extLst>
          </p:cNvPr>
          <p:cNvCxnSpPr/>
          <p:nvPr/>
        </p:nvCxnSpPr>
        <p:spPr>
          <a:xfrm>
            <a:off x="5775158" y="3910263"/>
            <a:ext cx="3862137" cy="421105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5B28E66E-C8D7-4728-94B1-32B45B49B22A}"/>
              </a:ext>
            </a:extLst>
          </p:cNvPr>
          <p:cNvCxnSpPr/>
          <p:nvPr/>
        </p:nvCxnSpPr>
        <p:spPr>
          <a:xfrm flipH="1">
            <a:off x="5871411" y="3826042"/>
            <a:ext cx="1660357" cy="505326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C319BA8-9BB9-43C7-95B5-F60CE17F3093}"/>
              </a:ext>
            </a:extLst>
          </p:cNvPr>
          <p:cNvCxnSpPr/>
          <p:nvPr/>
        </p:nvCxnSpPr>
        <p:spPr>
          <a:xfrm flipH="1">
            <a:off x="7856621" y="3801979"/>
            <a:ext cx="1780674" cy="52938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0" name="Google Shape;1230;p13"/>
          <p:cNvGraphicFramePr/>
          <p:nvPr>
            <p:extLst>
              <p:ext uri="{D42A27DB-BD31-4B8C-83A1-F6EECF244321}">
                <p14:modId xmlns:p14="http://schemas.microsoft.com/office/powerpoint/2010/main" val="841168813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31" name="Google Shape;1231;p13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인사이트 도출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32" name="Google Shape;1232;p13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3" name="Google Shape;1233;p13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4" name="Google Shape;1234;p13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5" name="Google Shape;1235;p13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6" name="Google Shape;1236;p13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7" name="Google Shape;1237;p13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38" name="Google Shape;1238;p13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239" name="Google Shape;1239;p13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240" name="Google Shape;1240;p13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44" name="Google Shape;1244;p13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45" name="Google Shape;1245;p13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47" name="Google Shape;1247;p13"/>
          <p:cNvSpPr txBox="1"/>
          <p:nvPr/>
        </p:nvSpPr>
        <p:spPr>
          <a:xfrm>
            <a:off x="1570900" y="3950955"/>
            <a:ext cx="10175400" cy="25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※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침체기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동안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객만족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2위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임에도 불구하고 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 </a:t>
            </a:r>
            <a:r>
              <a:rPr 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40세 </a:t>
            </a:r>
            <a:r>
              <a:rPr lang="en-US" sz="1800" u="sng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미만을</a:t>
            </a:r>
            <a:r>
              <a:rPr 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타겟으로 한 </a:t>
            </a:r>
            <a:r>
              <a:rPr lang="en-US" sz="1800" u="sng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이벤트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교통통신비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외식비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는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보완할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필요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있음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성별</a:t>
            </a:r>
            <a:r>
              <a:rPr lang="en-US" altLang="ko-KR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연령대별에 상관없는 이벤트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를 오픈할 필요가 있음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우리카드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모든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연령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을 잘 고려하였으나 </a:t>
            </a:r>
            <a:r>
              <a:rPr lang="ko-KR" alt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세부 타겟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을 정해 이벤트를 보완할 필요가 있음</a:t>
            </a:r>
            <a:endParaRPr lang="en-US" altLang="ko-KR"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하나카드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70세 </a:t>
            </a:r>
            <a:r>
              <a:rPr lang="en-US" sz="1800" u="sng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이상을</a:t>
            </a:r>
            <a:r>
              <a:rPr 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8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타겟으로 한 </a:t>
            </a:r>
            <a:r>
              <a:rPr lang="en-US" sz="1800" u="sng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이벤트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내구재비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의류비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)를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보완할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필요</a:t>
            </a:r>
            <a:r>
              <a:rPr lang="ko-KR" alt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</a:t>
            </a:r>
            <a:r>
              <a:rPr lang="en-US" sz="18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있음</a:t>
            </a:r>
            <a:endParaRPr sz="18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0" name="Google Shape;1051;g7e04570c44_4_278">
            <a:extLst>
              <a:ext uri="{FF2B5EF4-FFF2-40B4-BE49-F238E27FC236}">
                <a16:creationId xmlns:a16="http://schemas.microsoft.com/office/drawing/2014/main" xmlns="" id="{44A92211-1DE4-48D4-BA8D-129B59992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759915"/>
              </p:ext>
            </p:extLst>
          </p:nvPr>
        </p:nvGraphicFramePr>
        <p:xfrm>
          <a:off x="1540310" y="951808"/>
          <a:ext cx="9835296" cy="2724672"/>
        </p:xfrm>
        <a:graphic>
          <a:graphicData uri="http://schemas.openxmlformats.org/drawingml/2006/table">
            <a:tbl>
              <a:tblPr>
                <a:noFill/>
                <a:tableStyleId>{3FADEDDA-E2DC-4366-90A8-366FECFF20BB}</a:tableStyleId>
              </a:tblPr>
              <a:tblGrid>
                <a:gridCol w="1229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294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전체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40세 </a:t>
                      </a: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미만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70세 </a:t>
                      </a: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이상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20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카드사 </a:t>
                      </a:r>
                      <a:r>
                        <a:rPr lang="en-US" altLang="ko-KR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\ </a:t>
                      </a:r>
                      <a:r>
                        <a:rPr lang="ko-KR" altLang="en-US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항목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의료보건비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교통통신비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교양오락</a:t>
                      </a:r>
                      <a:endParaRPr lang="en-US"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문화생활비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외식비</a:t>
                      </a: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내구재비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의류비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집계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신한카드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1위</a:t>
                      </a:r>
                      <a:endParaRPr sz="1200"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삼성카드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2위</a:t>
                      </a:r>
                      <a:endParaRPr sz="1200"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국민카드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3위</a:t>
                      </a:r>
                      <a:endParaRPr sz="1200" dirty="0">
                        <a:solidFill>
                          <a:srgbClr val="FF0000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우리카드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하나카드</a:t>
                      </a: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057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우세</a:t>
                      </a:r>
                      <a:endParaRPr sz="120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신한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하나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우세</a:t>
                      </a:r>
                      <a:endParaRPr sz="120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국민 우세</a:t>
                      </a:r>
                      <a:endParaRPr sz="1200" dirty="0">
                        <a:solidFill>
                          <a:schemeClr val="tx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" name="Google Shape;1252;p14"/>
          <p:cNvGraphicFramePr/>
          <p:nvPr>
            <p:extLst>
              <p:ext uri="{D42A27DB-BD31-4B8C-83A1-F6EECF244321}">
                <p14:modId xmlns:p14="http://schemas.microsoft.com/office/powerpoint/2010/main" val="248725722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53" name="Google Shape;1253;p1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LIMITATION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한계점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54" name="Google Shape;1254;p14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55" name="Google Shape;1255;p14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56" name="Google Shape;1256;p1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57" name="Google Shape;1257;p14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58" name="Google Shape;1258;p14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59" name="Google Shape;1259;p14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60" name="Google Shape;1260;p14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261" name="Google Shape;1261;p14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262" name="Google Shape;1262;p14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66" name="Google Shape;1266;p14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67" name="Google Shape;1267;p14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268" name="Google Shape;1268;p14"/>
          <p:cNvSpPr txBox="1"/>
          <p:nvPr/>
        </p:nvSpPr>
        <p:spPr>
          <a:xfrm>
            <a:off x="2271949" y="1781719"/>
            <a:ext cx="8476776" cy="37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헤드라인 및 요약본문 데이터를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통해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개인의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성향을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파악하기에는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다소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무리가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있음</a:t>
            </a:r>
            <a:endParaRPr 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eriod"/>
            </a:pP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특정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산업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안에서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트렌드를 파악해 </a:t>
            </a: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카드사 이벤트를 검정하는 데까지는 성공하였으나 </a:t>
            </a: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립스틱 같은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세부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지출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항목을</a:t>
            </a:r>
            <a:r>
              <a:rPr 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파악하지 못함</a:t>
            </a: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g7da053e673_1_25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8" name="Google Shape;258;g7da053e673_1_2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프로젝트 개요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59" name="Google Shape;259;g7da053e673_1_2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0" name="Google Shape;260;g7da053e673_1_2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1" name="Google Shape;261;g7da053e673_1_2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2" name="Google Shape;262;g7da053e673_1_2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3" name="Google Shape;263;g7da053e673_1_2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4" name="Google Shape;264;g7da053e673_1_2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65" name="Google Shape;265;g7da053e673_1_2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66" name="Google Shape;266;g7da053e673_1_2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67" name="Google Shape;267;g7da053e673_1_2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da053e673_1_2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da053e673_1_2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da053e673_1_2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71" name="Google Shape;271;g7da053e673_1_2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72" name="Google Shape;272;g7da053e673_1_2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0" name="Google Shape;249;p3">
            <a:extLst>
              <a:ext uri="{FF2B5EF4-FFF2-40B4-BE49-F238E27FC236}">
                <a16:creationId xmlns:a16="http://schemas.microsoft.com/office/drawing/2014/main" xmlns="" id="{4B2806EB-7DEA-49BA-9F99-DA9D81982C71}"/>
              </a:ext>
            </a:extLst>
          </p:cNvPr>
          <p:cNvSpPr txBox="1"/>
          <p:nvPr/>
        </p:nvSpPr>
        <p:spPr>
          <a:xfrm>
            <a:off x="1499748" y="1197903"/>
            <a:ext cx="9963939" cy="5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배경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주요 카드사의 공통된 핵심가치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=&gt;</a:t>
            </a:r>
            <a:r>
              <a:rPr lang="ko-KR" alt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‘고객만족</a:t>
            </a:r>
            <a:r>
              <a:rPr lang="en-US" altLang="ko-KR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고객중심</a:t>
            </a:r>
            <a:r>
              <a:rPr lang="en-US" altLang="ko-KR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)’</a:t>
            </a:r>
            <a:endParaRPr lang="ko-KR" altLang="en-US" sz="24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endParaRPr lang="ko-KR" altLang="en-US" sz="20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신한금융지주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고객중심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상호존중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변화주도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최고지향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주인정신</a:t>
            </a: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KB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금융그룹  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고객중심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전문성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혁신주도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신뢰정직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동반성장</a:t>
            </a: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      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고객만족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정도경영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청결한 조직문화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사회공헌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준수의무</a:t>
            </a: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</a:t>
            </a: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현대카드       </a:t>
            </a:r>
            <a:r>
              <a:rPr lang="en-US" altLang="ko-KR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사회적 책임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공명정대한 업무수행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</a:p>
          <a:p>
            <a:pPr marL="76200" lvl="1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	      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고객의 이익보호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고객만족 수준의 응대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)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임직원 상호존중</a:t>
            </a: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</a:t>
            </a:r>
            <a:r>
              <a:rPr lang="ko-KR" altLang="en-US" sz="2000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우리카드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고객중시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창의혁신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신뢰존중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도전열정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sym typeface="Malgun Gothic"/>
            </a:endParaRP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· 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하나카드       </a:t>
            </a:r>
            <a:r>
              <a:rPr lang="en-US" altLang="ko-KR" sz="20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열정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열린마음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손님우선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전문성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존중과 배려</a:t>
            </a:r>
          </a:p>
          <a:p>
            <a:pPr lvl="0"/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3" name="Google Shape;1273;p48"/>
          <p:cNvCxnSpPr/>
          <p:nvPr/>
        </p:nvCxnSpPr>
        <p:spPr>
          <a:xfrm>
            <a:off x="3587261" y="1787769"/>
            <a:ext cx="480646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4" name="Google Shape;1274;p48"/>
          <p:cNvSpPr txBox="1"/>
          <p:nvPr/>
        </p:nvSpPr>
        <p:spPr>
          <a:xfrm>
            <a:off x="2010474" y="2432274"/>
            <a:ext cx="8249374" cy="185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3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BFBFB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주요</a:t>
            </a:r>
            <a:r>
              <a:rPr lang="en-US" sz="4400" b="1" i="0" u="none" strike="noStrike" cap="none" dirty="0">
                <a:solidFill>
                  <a:srgbClr val="BFBFB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BFBFB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카드사별</a:t>
            </a:r>
            <a:r>
              <a:rPr lang="en-US" sz="4400" b="1" i="0" u="none" strike="noStrike" cap="none" dirty="0">
                <a:solidFill>
                  <a:srgbClr val="BFBFB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4400" b="1" i="0" u="none" strike="noStrike" cap="none" dirty="0">
              <a:solidFill>
                <a:srgbClr val="BFBFB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3"/>
              <a:buFont typeface="Arial"/>
              <a:buNone/>
            </a:pPr>
            <a:r>
              <a:rPr lang="en-US" sz="4400" b="1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고객</a:t>
            </a:r>
            <a:r>
              <a:rPr lang="en-US" sz="4400" b="1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애로사항</a:t>
            </a:r>
            <a:r>
              <a:rPr lang="en-US" sz="4400" b="1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탐색</a:t>
            </a:r>
            <a:r>
              <a:rPr lang="en-US" sz="4400" b="1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프로젝트</a:t>
            </a:r>
            <a:endParaRPr sz="4400" b="0" i="0" u="none" strike="noStrike" cap="none" dirty="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cxnSp>
        <p:nvCxnSpPr>
          <p:cNvPr id="1275" name="Google Shape;1275;p48"/>
          <p:cNvCxnSpPr/>
          <p:nvPr/>
        </p:nvCxnSpPr>
        <p:spPr>
          <a:xfrm>
            <a:off x="3587261" y="4929554"/>
            <a:ext cx="480646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6" name="Google Shape;1276;p48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7" name="Google Shape;1277;p48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278" name="Google Shape;1278;p48"/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51725" y="3839032"/>
              <a:ext cx="175100" cy="15524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0" name="Google Shape;1280;p48"/>
          <p:cNvSpPr/>
          <p:nvPr/>
        </p:nvSpPr>
        <p:spPr>
          <a:xfrm>
            <a:off x="6890522" y="6426735"/>
            <a:ext cx="244971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핀테크 금융데이터 분석가 양성과정</a:t>
            </a:r>
            <a:endParaRPr sz="1100" b="0" i="0" u="none" strike="noStrike" cap="none">
              <a:solidFill>
                <a:srgbClr val="D8D8D8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81" name="Google Shape;1281;p48"/>
          <p:cNvSpPr/>
          <p:nvPr/>
        </p:nvSpPr>
        <p:spPr>
          <a:xfrm>
            <a:off x="4017537" y="6428468"/>
            <a:ext cx="131318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D8D8D8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청년취업아카데미</a:t>
            </a:r>
            <a:endParaRPr sz="1100" b="0" i="0" u="none" strike="noStrike" cap="none" dirty="0">
              <a:solidFill>
                <a:srgbClr val="D8D8D8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pSp>
        <p:nvGrpSpPr>
          <p:cNvPr id="1282" name="Google Shape;1282;p48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1283" name="Google Shape;1283;p48"/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 flipH="1">
              <a:off x="5407656" y="6536395"/>
              <a:ext cx="111637" cy="137059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1286" name="Google Shape;1286;p48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87" name="Google Shape;1287;p48"/>
            <p:cNvGrpSpPr/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</p:grpSpPr>
          <p:sp>
            <p:nvSpPr>
              <p:cNvPr id="1288" name="Google Shape;1288;p4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1" name="Google Shape;1291;p4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8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7" name="Google Shape;1277;p48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278" name="Google Shape;1278;p48"/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51725" y="3839032"/>
              <a:ext cx="175100" cy="155244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0" name="Google Shape;1280;p48"/>
          <p:cNvSpPr/>
          <p:nvPr/>
        </p:nvSpPr>
        <p:spPr>
          <a:xfrm>
            <a:off x="6890522" y="6426735"/>
            <a:ext cx="244971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핀테크 금융데이터 분석가 양성과정</a:t>
            </a:r>
            <a:endParaRPr sz="1100" b="0" i="0" u="none" strike="noStrike" cap="none">
              <a:solidFill>
                <a:srgbClr val="D8D8D8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281" name="Google Shape;1281;p48"/>
          <p:cNvSpPr/>
          <p:nvPr/>
        </p:nvSpPr>
        <p:spPr>
          <a:xfrm>
            <a:off x="4017537" y="6428468"/>
            <a:ext cx="131318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D8D8D8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청년취업아카데미</a:t>
            </a:r>
            <a:endParaRPr sz="1100" b="0" i="0" u="none" strike="noStrike" cap="none" dirty="0">
              <a:solidFill>
                <a:srgbClr val="D8D8D8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pSp>
        <p:nvGrpSpPr>
          <p:cNvPr id="1282" name="Google Shape;1282;p48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1283" name="Google Shape;1283;p48"/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 flipH="1">
              <a:off x="5407656" y="6536395"/>
              <a:ext cx="111637" cy="137059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1286" name="Google Shape;1286;p48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87" name="Google Shape;1287;p48"/>
            <p:cNvGrpSpPr/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</p:grpSpPr>
          <p:sp>
            <p:nvSpPr>
              <p:cNvPr id="1288" name="Google Shape;1288;p48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1" name="Google Shape;1291;p48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1" name="Google Shape;161;p2">
            <a:extLst>
              <a:ext uri="{FF2B5EF4-FFF2-40B4-BE49-F238E27FC236}">
                <a16:creationId xmlns:a16="http://schemas.microsoft.com/office/drawing/2014/main" xmlns="" id="{C636CB4D-BD3E-425E-A194-86CFCF5028EB}"/>
              </a:ext>
            </a:extLst>
          </p:cNvPr>
          <p:cNvGrpSpPr/>
          <p:nvPr/>
        </p:nvGrpSpPr>
        <p:grpSpPr>
          <a:xfrm>
            <a:off x="4693290" y="2652397"/>
            <a:ext cx="2915262" cy="991791"/>
            <a:chOff x="4972642" y="2495660"/>
            <a:chExt cx="2650238" cy="991791"/>
          </a:xfrm>
        </p:grpSpPr>
        <p:sp>
          <p:nvSpPr>
            <p:cNvPr id="22" name="Google Shape;162;p2">
              <a:extLst>
                <a:ext uri="{FF2B5EF4-FFF2-40B4-BE49-F238E27FC236}">
                  <a16:creationId xmlns:a16="http://schemas.microsoft.com/office/drawing/2014/main" xmlns="" id="{0C517927-EDE2-454A-A522-6001F17377E5}"/>
                </a:ext>
              </a:extLst>
            </p:cNvPr>
            <p:cNvSpPr/>
            <p:nvPr/>
          </p:nvSpPr>
          <p:spPr>
            <a:xfrm rot="16200000">
              <a:off x="5971381" y="1737320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23" name="Google Shape;163;p2">
              <a:extLst>
                <a:ext uri="{FF2B5EF4-FFF2-40B4-BE49-F238E27FC236}">
                  <a16:creationId xmlns:a16="http://schemas.microsoft.com/office/drawing/2014/main" xmlns="" id="{24FCE8AC-C86C-4B29-AEC9-9FC43B0BC7B9}"/>
                </a:ext>
              </a:extLst>
            </p:cNvPr>
            <p:cNvGrpSpPr/>
            <p:nvPr/>
          </p:nvGrpSpPr>
          <p:grpSpPr>
            <a:xfrm>
              <a:off x="4972642" y="2495660"/>
              <a:ext cx="1205175" cy="991791"/>
              <a:chOff x="2774951" y="3479798"/>
              <a:chExt cx="2546350" cy="2095503"/>
            </a:xfrm>
          </p:grpSpPr>
          <p:sp>
            <p:nvSpPr>
              <p:cNvPr id="25" name="Google Shape;164;p2">
                <a:extLst>
                  <a:ext uri="{FF2B5EF4-FFF2-40B4-BE49-F238E27FC236}">
                    <a16:creationId xmlns:a16="http://schemas.microsoft.com/office/drawing/2014/main" xmlns="" id="{BEC77B5D-4737-4EF7-A3A3-51C7A1C3948E}"/>
                  </a:ext>
                </a:extLst>
              </p:cNvPr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65;p2">
                <a:extLst>
                  <a:ext uri="{FF2B5EF4-FFF2-40B4-BE49-F238E27FC236}">
                    <a16:creationId xmlns:a16="http://schemas.microsoft.com/office/drawing/2014/main" xmlns="" id="{D92D8948-16C2-419F-946D-0AEA05050E25}"/>
                  </a:ext>
                </a:extLst>
              </p:cNvPr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166;p2">
                <a:extLst>
                  <a:ext uri="{FF2B5EF4-FFF2-40B4-BE49-F238E27FC236}">
                    <a16:creationId xmlns:a16="http://schemas.microsoft.com/office/drawing/2014/main" xmlns="" id="{647BEE9D-FE5E-45EC-B297-6324D3D7AEA0}"/>
                  </a:ext>
                </a:extLst>
              </p:cNvPr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8" name="Google Shape;167;p2">
                <a:extLst>
                  <a:ext uri="{FF2B5EF4-FFF2-40B4-BE49-F238E27FC236}">
                    <a16:creationId xmlns:a16="http://schemas.microsoft.com/office/drawing/2014/main" xmlns="" id="{24A55C62-93C3-4684-9707-B212EE481EF4}"/>
                  </a:ext>
                </a:extLst>
              </p:cNvPr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68;p2">
                <a:extLst>
                  <a:ext uri="{FF2B5EF4-FFF2-40B4-BE49-F238E27FC236}">
                    <a16:creationId xmlns:a16="http://schemas.microsoft.com/office/drawing/2014/main" xmlns="" id="{6A17D3AE-B359-4860-BFD3-E4D2E2B69BC9}"/>
                  </a:ext>
                </a:extLst>
              </p:cNvPr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69;p2">
                <a:extLst>
                  <a:ext uri="{FF2B5EF4-FFF2-40B4-BE49-F238E27FC236}">
                    <a16:creationId xmlns:a16="http://schemas.microsoft.com/office/drawing/2014/main" xmlns="" id="{2A63B29F-2A94-46A1-AD2B-8A173CF34413}"/>
                  </a:ext>
                </a:extLst>
              </p:cNvPr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1" name="Google Shape;170;p2">
                <a:extLst>
                  <a:ext uri="{FF2B5EF4-FFF2-40B4-BE49-F238E27FC236}">
                    <a16:creationId xmlns:a16="http://schemas.microsoft.com/office/drawing/2014/main" xmlns="" id="{86D237E9-D4EE-4576-8AFB-9EBA23839735}"/>
                  </a:ext>
                </a:extLst>
              </p:cNvPr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2" name="Google Shape;171;p2">
                <a:extLst>
                  <a:ext uri="{FF2B5EF4-FFF2-40B4-BE49-F238E27FC236}">
                    <a16:creationId xmlns:a16="http://schemas.microsoft.com/office/drawing/2014/main" xmlns="" id="{CAE0B794-C6D8-45EE-9660-068AB66B15BE}"/>
                  </a:ext>
                </a:extLst>
              </p:cNvPr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3" name="Google Shape;172;p2">
                <a:extLst>
                  <a:ext uri="{FF2B5EF4-FFF2-40B4-BE49-F238E27FC236}">
                    <a16:creationId xmlns:a16="http://schemas.microsoft.com/office/drawing/2014/main" xmlns="" id="{5DF15065-B8B7-4443-BF45-D98E9A0DD36C}"/>
                  </a:ext>
                </a:extLst>
              </p:cNvPr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" name="Google Shape;173;p2">
              <a:extLst>
                <a:ext uri="{FF2B5EF4-FFF2-40B4-BE49-F238E27FC236}">
                  <a16:creationId xmlns:a16="http://schemas.microsoft.com/office/drawing/2014/main" xmlns="" id="{5DE3F8E6-04B3-4AF1-AFCB-13E9A03ED610}"/>
                </a:ext>
              </a:extLst>
            </p:cNvPr>
            <p:cNvSpPr/>
            <p:nvPr/>
          </p:nvSpPr>
          <p:spPr>
            <a:xfrm>
              <a:off x="5184631" y="2714033"/>
              <a:ext cx="2114098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03 | ANALYSIS</a:t>
              </a:r>
              <a:endParaRPr sz="18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</p:grpSp>
      <p:grpSp>
        <p:nvGrpSpPr>
          <p:cNvPr id="34" name="Google Shape;174;p2">
            <a:extLst>
              <a:ext uri="{FF2B5EF4-FFF2-40B4-BE49-F238E27FC236}">
                <a16:creationId xmlns:a16="http://schemas.microsoft.com/office/drawing/2014/main" xmlns="" id="{241B2711-551E-4AC4-A65A-87C2CF459430}"/>
              </a:ext>
            </a:extLst>
          </p:cNvPr>
          <p:cNvGrpSpPr/>
          <p:nvPr/>
        </p:nvGrpSpPr>
        <p:grpSpPr>
          <a:xfrm>
            <a:off x="4655477" y="1499485"/>
            <a:ext cx="2926893" cy="993600"/>
            <a:chOff x="3271812" y="1675776"/>
            <a:chExt cx="2660812" cy="993600"/>
          </a:xfrm>
        </p:grpSpPr>
        <p:sp>
          <p:nvSpPr>
            <p:cNvPr id="35" name="Google Shape;175;p2">
              <a:extLst>
                <a:ext uri="{FF2B5EF4-FFF2-40B4-BE49-F238E27FC236}">
                  <a16:creationId xmlns:a16="http://schemas.microsoft.com/office/drawing/2014/main" xmlns="" id="{51406438-C680-4C51-A160-A8AEDDA0CA16}"/>
                </a:ext>
              </a:extLst>
            </p:cNvPr>
            <p:cNvSpPr/>
            <p:nvPr/>
          </p:nvSpPr>
          <p:spPr>
            <a:xfrm rot="-5400000">
              <a:off x="4281125" y="896813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36" name="Google Shape;176;p2">
              <a:extLst>
                <a:ext uri="{FF2B5EF4-FFF2-40B4-BE49-F238E27FC236}">
                  <a16:creationId xmlns:a16="http://schemas.microsoft.com/office/drawing/2014/main" xmlns="" id="{2F94C7FE-B82F-4A16-B70D-99A4831EFF6D}"/>
                </a:ext>
              </a:extLst>
            </p:cNvPr>
            <p:cNvGrpSpPr/>
            <p:nvPr/>
          </p:nvGrpSpPr>
          <p:grpSpPr>
            <a:xfrm>
              <a:off x="3271812" y="1675776"/>
              <a:ext cx="2336666" cy="993600"/>
              <a:chOff x="3271812" y="1675776"/>
              <a:chExt cx="2336666" cy="993600"/>
            </a:xfrm>
          </p:grpSpPr>
          <p:sp>
            <p:nvSpPr>
              <p:cNvPr id="37" name="Google Shape;177;p2">
                <a:extLst>
                  <a:ext uri="{FF2B5EF4-FFF2-40B4-BE49-F238E27FC236}">
                    <a16:creationId xmlns:a16="http://schemas.microsoft.com/office/drawing/2014/main" xmlns="" id="{55370F92-2033-4937-96B0-D160F3EE277D}"/>
                  </a:ext>
                </a:extLst>
              </p:cNvPr>
              <p:cNvSpPr/>
              <p:nvPr/>
            </p:nvSpPr>
            <p:spPr>
              <a:xfrm>
                <a:off x="3494380" y="1883151"/>
                <a:ext cx="2114098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sym typeface="Arial"/>
                  </a:rPr>
                  <a:t>02 | DATA</a:t>
                </a:r>
                <a:endParaRPr sz="1800" b="1" dirty="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endParaRPr>
              </a:p>
            </p:txBody>
          </p:sp>
          <p:grpSp>
            <p:nvGrpSpPr>
              <p:cNvPr id="38" name="Google Shape;178;p2">
                <a:extLst>
                  <a:ext uri="{FF2B5EF4-FFF2-40B4-BE49-F238E27FC236}">
                    <a16:creationId xmlns:a16="http://schemas.microsoft.com/office/drawing/2014/main" xmlns="" id="{B1F1BE1B-BDC6-42B7-8B1F-63772C252AEE}"/>
                  </a:ext>
                </a:extLst>
              </p:cNvPr>
              <p:cNvGrpSpPr/>
              <p:nvPr/>
            </p:nvGrpSpPr>
            <p:grpSpPr>
              <a:xfrm>
                <a:off x="3271812" y="1675776"/>
                <a:ext cx="1206000" cy="993600"/>
                <a:chOff x="2774951" y="3479798"/>
                <a:chExt cx="2546350" cy="2095503"/>
              </a:xfrm>
            </p:grpSpPr>
            <p:sp>
              <p:nvSpPr>
                <p:cNvPr id="39" name="Google Shape;179;p2">
                  <a:extLst>
                    <a:ext uri="{FF2B5EF4-FFF2-40B4-BE49-F238E27FC236}">
                      <a16:creationId xmlns:a16="http://schemas.microsoft.com/office/drawing/2014/main" xmlns="" id="{97B86862-0B82-4F69-B50C-58E65C970688}"/>
                    </a:ext>
                  </a:extLst>
                </p:cNvPr>
                <p:cNvSpPr/>
                <p:nvPr/>
              </p:nvSpPr>
              <p:spPr>
                <a:xfrm>
                  <a:off x="2774951" y="3479800"/>
                  <a:ext cx="2095501" cy="2095501"/>
                </a:xfrm>
                <a:prstGeom prst="blockArc">
                  <a:avLst>
                    <a:gd name="adj1" fmla="val 5395568"/>
                    <a:gd name="adj2" fmla="val 16214947"/>
                    <a:gd name="adj3" fmla="val 11963"/>
                  </a:avLst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" name="Google Shape;180;p2">
                  <a:extLst>
                    <a:ext uri="{FF2B5EF4-FFF2-40B4-BE49-F238E27FC236}">
                      <a16:creationId xmlns:a16="http://schemas.microsoft.com/office/drawing/2014/main" xmlns="" id="{6470B9A1-0009-46C9-8585-FD26D6E24A1A}"/>
                    </a:ext>
                  </a:extLst>
                </p:cNvPr>
                <p:cNvSpPr/>
                <p:nvPr/>
              </p:nvSpPr>
              <p:spPr>
                <a:xfrm>
                  <a:off x="38671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181;p2">
                  <a:extLst>
                    <a:ext uri="{FF2B5EF4-FFF2-40B4-BE49-F238E27FC236}">
                      <a16:creationId xmlns:a16="http://schemas.microsoft.com/office/drawing/2014/main" xmlns="" id="{96665217-99E1-4C8C-AD96-4F3660BCE5EA}"/>
                    </a:ext>
                  </a:extLst>
                </p:cNvPr>
                <p:cNvSpPr/>
                <p:nvPr/>
              </p:nvSpPr>
              <p:spPr>
                <a:xfrm>
                  <a:off x="40386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" name="Google Shape;182;p2">
                  <a:extLst>
                    <a:ext uri="{FF2B5EF4-FFF2-40B4-BE49-F238E27FC236}">
                      <a16:creationId xmlns:a16="http://schemas.microsoft.com/office/drawing/2014/main" xmlns="" id="{28B7FE18-58CB-472F-BD5E-AE117EBE3197}"/>
                    </a:ext>
                  </a:extLst>
                </p:cNvPr>
                <p:cNvSpPr/>
                <p:nvPr/>
              </p:nvSpPr>
              <p:spPr>
                <a:xfrm>
                  <a:off x="42100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183;p2">
                  <a:extLst>
                    <a:ext uri="{FF2B5EF4-FFF2-40B4-BE49-F238E27FC236}">
                      <a16:creationId xmlns:a16="http://schemas.microsoft.com/office/drawing/2014/main" xmlns="" id="{CEC02797-CADE-470C-B51E-7218D05E4246}"/>
                    </a:ext>
                  </a:extLst>
                </p:cNvPr>
                <p:cNvSpPr/>
                <p:nvPr/>
              </p:nvSpPr>
              <p:spPr>
                <a:xfrm>
                  <a:off x="43815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184;p2">
                  <a:extLst>
                    <a:ext uri="{FF2B5EF4-FFF2-40B4-BE49-F238E27FC236}">
                      <a16:creationId xmlns:a16="http://schemas.microsoft.com/office/drawing/2014/main" xmlns="" id="{F3C563AE-E415-4EB1-BBE8-1F155C401CC8}"/>
                    </a:ext>
                  </a:extLst>
                </p:cNvPr>
                <p:cNvSpPr/>
                <p:nvPr/>
              </p:nvSpPr>
              <p:spPr>
                <a:xfrm>
                  <a:off x="45529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185;p2">
                  <a:extLst>
                    <a:ext uri="{FF2B5EF4-FFF2-40B4-BE49-F238E27FC236}">
                      <a16:creationId xmlns:a16="http://schemas.microsoft.com/office/drawing/2014/main" xmlns="" id="{7A21F1E0-18C7-4BB0-8BE9-C5BC5D4846FA}"/>
                    </a:ext>
                  </a:extLst>
                </p:cNvPr>
                <p:cNvSpPr/>
                <p:nvPr/>
              </p:nvSpPr>
              <p:spPr>
                <a:xfrm>
                  <a:off x="472440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186;p2">
                  <a:extLst>
                    <a:ext uri="{FF2B5EF4-FFF2-40B4-BE49-F238E27FC236}">
                      <a16:creationId xmlns:a16="http://schemas.microsoft.com/office/drawing/2014/main" xmlns="" id="{6E58B71F-7749-4DCB-84DB-2BA9F7D21E44}"/>
                    </a:ext>
                  </a:extLst>
                </p:cNvPr>
                <p:cNvSpPr/>
                <p:nvPr/>
              </p:nvSpPr>
              <p:spPr>
                <a:xfrm>
                  <a:off x="4895851" y="3479799"/>
                  <a:ext cx="114300" cy="253999"/>
                </a:xfrm>
                <a:prstGeom prst="rect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187;p2">
                  <a:extLst>
                    <a:ext uri="{FF2B5EF4-FFF2-40B4-BE49-F238E27FC236}">
                      <a16:creationId xmlns:a16="http://schemas.microsoft.com/office/drawing/2014/main" xmlns="" id="{F8ECB5D2-562A-42AE-B2BA-83DBD0E7E38A}"/>
                    </a:ext>
                  </a:extLst>
                </p:cNvPr>
                <p:cNvSpPr/>
                <p:nvPr/>
              </p:nvSpPr>
              <p:spPr>
                <a:xfrm rot="-5400000">
                  <a:off x="5067303" y="3479798"/>
                  <a:ext cx="253998" cy="253999"/>
                </a:xfrm>
                <a:prstGeom prst="flowChartOffpageConnector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0B050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>
                    <a:solidFill>
                      <a:schemeClr val="bg1"/>
                    </a:solidFill>
                    <a:latin typeface="HY동녘M" panose="02030600000101010101" pitchFamily="18" charset="-127"/>
                    <a:ea typeface="HY동녘M" panose="02030600000101010101" pitchFamily="18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grpSp>
        <p:nvGrpSpPr>
          <p:cNvPr id="48" name="Google Shape;188;p2">
            <a:extLst>
              <a:ext uri="{FF2B5EF4-FFF2-40B4-BE49-F238E27FC236}">
                <a16:creationId xmlns:a16="http://schemas.microsoft.com/office/drawing/2014/main" xmlns="" id="{7C15EB9C-9181-449C-A668-D07B84A96C5D}"/>
              </a:ext>
            </a:extLst>
          </p:cNvPr>
          <p:cNvGrpSpPr/>
          <p:nvPr/>
        </p:nvGrpSpPr>
        <p:grpSpPr>
          <a:xfrm>
            <a:off x="4680081" y="336314"/>
            <a:ext cx="3225106" cy="993600"/>
            <a:chOff x="1707844" y="542507"/>
            <a:chExt cx="2931914" cy="993600"/>
          </a:xfrm>
        </p:grpSpPr>
        <p:sp>
          <p:nvSpPr>
            <p:cNvPr id="49" name="Google Shape;189;p2">
              <a:extLst>
                <a:ext uri="{FF2B5EF4-FFF2-40B4-BE49-F238E27FC236}">
                  <a16:creationId xmlns:a16="http://schemas.microsoft.com/office/drawing/2014/main" xmlns="" id="{D9C03739-2236-4C90-9A9B-A30E85E6FC05}"/>
                </a:ext>
              </a:extLst>
            </p:cNvPr>
            <p:cNvSpPr/>
            <p:nvPr/>
          </p:nvSpPr>
          <p:spPr>
            <a:xfrm rot="-5400000">
              <a:off x="2710937" y="-230027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90;p2">
              <a:extLst>
                <a:ext uri="{FF2B5EF4-FFF2-40B4-BE49-F238E27FC236}">
                  <a16:creationId xmlns:a16="http://schemas.microsoft.com/office/drawing/2014/main" xmlns="" id="{14C4B72A-F50C-45C3-BF34-3E0CC1746148}"/>
                </a:ext>
              </a:extLst>
            </p:cNvPr>
            <p:cNvSpPr/>
            <p:nvPr/>
          </p:nvSpPr>
          <p:spPr>
            <a:xfrm>
              <a:off x="1931923" y="765936"/>
              <a:ext cx="2707835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01 | INTRODUCTION</a:t>
              </a:r>
              <a:endParaRPr sz="18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51" name="Google Shape;191;p2">
              <a:extLst>
                <a:ext uri="{FF2B5EF4-FFF2-40B4-BE49-F238E27FC236}">
                  <a16:creationId xmlns:a16="http://schemas.microsoft.com/office/drawing/2014/main" xmlns="" id="{BE0B49AB-29F5-4CB5-94EE-CD73370D2A5B}"/>
                </a:ext>
              </a:extLst>
            </p:cNvPr>
            <p:cNvGrpSpPr/>
            <p:nvPr/>
          </p:nvGrpSpPr>
          <p:grpSpPr>
            <a:xfrm>
              <a:off x="1707844" y="542507"/>
              <a:ext cx="1206000" cy="993600"/>
              <a:chOff x="2774951" y="3479798"/>
              <a:chExt cx="2546350" cy="2095503"/>
            </a:xfrm>
          </p:grpSpPr>
          <p:sp>
            <p:nvSpPr>
              <p:cNvPr id="52" name="Google Shape;192;p2">
                <a:extLst>
                  <a:ext uri="{FF2B5EF4-FFF2-40B4-BE49-F238E27FC236}">
                    <a16:creationId xmlns:a16="http://schemas.microsoft.com/office/drawing/2014/main" xmlns="" id="{63495969-B7D7-43E9-BA23-1AA38A3820C1}"/>
                  </a:ext>
                </a:extLst>
              </p:cNvPr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3" name="Google Shape;193;p2">
                <a:extLst>
                  <a:ext uri="{FF2B5EF4-FFF2-40B4-BE49-F238E27FC236}">
                    <a16:creationId xmlns:a16="http://schemas.microsoft.com/office/drawing/2014/main" xmlns="" id="{55A7503C-807A-4BC7-BD23-156C1F7B662D}"/>
                  </a:ext>
                </a:extLst>
              </p:cNvPr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4" name="Google Shape;194;p2">
                <a:extLst>
                  <a:ext uri="{FF2B5EF4-FFF2-40B4-BE49-F238E27FC236}">
                    <a16:creationId xmlns:a16="http://schemas.microsoft.com/office/drawing/2014/main" xmlns="" id="{AFA3BF87-5986-497F-8D38-087A0D9A2CA2}"/>
                  </a:ext>
                </a:extLst>
              </p:cNvPr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5" name="Google Shape;195;p2">
                <a:extLst>
                  <a:ext uri="{FF2B5EF4-FFF2-40B4-BE49-F238E27FC236}">
                    <a16:creationId xmlns:a16="http://schemas.microsoft.com/office/drawing/2014/main" xmlns="" id="{60029AC3-BA1B-4963-91C7-BF526B67D451}"/>
                  </a:ext>
                </a:extLst>
              </p:cNvPr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196;p2">
                <a:extLst>
                  <a:ext uri="{FF2B5EF4-FFF2-40B4-BE49-F238E27FC236}">
                    <a16:creationId xmlns:a16="http://schemas.microsoft.com/office/drawing/2014/main" xmlns="" id="{3E0E1529-A3D3-45A6-A754-2090BA48ED4C}"/>
                  </a:ext>
                </a:extLst>
              </p:cNvPr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7" name="Google Shape;197;p2">
                <a:extLst>
                  <a:ext uri="{FF2B5EF4-FFF2-40B4-BE49-F238E27FC236}">
                    <a16:creationId xmlns:a16="http://schemas.microsoft.com/office/drawing/2014/main" xmlns="" id="{D7712C37-7357-447E-9DB6-5AE79B6FDFCB}"/>
                  </a:ext>
                </a:extLst>
              </p:cNvPr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198;p2">
                <a:extLst>
                  <a:ext uri="{FF2B5EF4-FFF2-40B4-BE49-F238E27FC236}">
                    <a16:creationId xmlns:a16="http://schemas.microsoft.com/office/drawing/2014/main" xmlns="" id="{009FE251-74D7-4886-B1E2-D858E7CB33DA}"/>
                  </a:ext>
                </a:extLst>
              </p:cNvPr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199;p2">
                <a:extLst>
                  <a:ext uri="{FF2B5EF4-FFF2-40B4-BE49-F238E27FC236}">
                    <a16:creationId xmlns:a16="http://schemas.microsoft.com/office/drawing/2014/main" xmlns="" id="{64AAB604-3DCA-4F54-A67A-988BC573F38E}"/>
                  </a:ext>
                </a:extLst>
              </p:cNvPr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0" name="Google Shape;200;p2">
                <a:extLst>
                  <a:ext uri="{FF2B5EF4-FFF2-40B4-BE49-F238E27FC236}">
                    <a16:creationId xmlns:a16="http://schemas.microsoft.com/office/drawing/2014/main" xmlns="" id="{B284A9EB-69A2-43F7-A991-6572DDA8255E}"/>
                  </a:ext>
                </a:extLst>
              </p:cNvPr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61" name="Google Shape;201;p2">
            <a:extLst>
              <a:ext uri="{FF2B5EF4-FFF2-40B4-BE49-F238E27FC236}">
                <a16:creationId xmlns:a16="http://schemas.microsoft.com/office/drawing/2014/main" xmlns="" id="{F8981B58-0A69-44BF-BE35-9C9D51EBE030}"/>
              </a:ext>
            </a:extLst>
          </p:cNvPr>
          <p:cNvGrpSpPr/>
          <p:nvPr/>
        </p:nvGrpSpPr>
        <p:grpSpPr>
          <a:xfrm>
            <a:off x="4733798" y="4970084"/>
            <a:ext cx="3016965" cy="993600"/>
            <a:chOff x="8218086" y="4908853"/>
            <a:chExt cx="2742695" cy="993600"/>
          </a:xfrm>
        </p:grpSpPr>
        <p:sp>
          <p:nvSpPr>
            <p:cNvPr id="62" name="Google Shape;202;p2">
              <a:extLst>
                <a:ext uri="{FF2B5EF4-FFF2-40B4-BE49-F238E27FC236}">
                  <a16:creationId xmlns:a16="http://schemas.microsoft.com/office/drawing/2014/main" xmlns="" id="{7B36211F-A74E-4433-BA70-EB2FC3EC20A7}"/>
                </a:ext>
              </a:extLst>
            </p:cNvPr>
            <p:cNvSpPr/>
            <p:nvPr/>
          </p:nvSpPr>
          <p:spPr>
            <a:xfrm rot="-5400000">
              <a:off x="9217792" y="4153226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" name="Google Shape;203;p2">
              <a:extLst>
                <a:ext uri="{FF2B5EF4-FFF2-40B4-BE49-F238E27FC236}">
                  <a16:creationId xmlns:a16="http://schemas.microsoft.com/office/drawing/2014/main" xmlns="" id="{0F3D81F6-61DB-419A-8AEE-2125059485AD}"/>
                </a:ext>
              </a:extLst>
            </p:cNvPr>
            <p:cNvSpPr/>
            <p:nvPr/>
          </p:nvSpPr>
          <p:spPr>
            <a:xfrm>
              <a:off x="8428002" y="5129939"/>
              <a:ext cx="253277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05 | LIMITATION</a:t>
              </a:r>
              <a:endParaRPr sz="18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64" name="Google Shape;204;p2">
              <a:extLst>
                <a:ext uri="{FF2B5EF4-FFF2-40B4-BE49-F238E27FC236}">
                  <a16:creationId xmlns:a16="http://schemas.microsoft.com/office/drawing/2014/main" xmlns="" id="{639D9CD0-AC2F-4F2F-A78C-1C646943B968}"/>
                </a:ext>
              </a:extLst>
            </p:cNvPr>
            <p:cNvGrpSpPr/>
            <p:nvPr/>
          </p:nvGrpSpPr>
          <p:grpSpPr>
            <a:xfrm>
              <a:off x="8218086" y="4908853"/>
              <a:ext cx="1206000" cy="993600"/>
              <a:chOff x="2774951" y="3479798"/>
              <a:chExt cx="2546350" cy="2095503"/>
            </a:xfrm>
          </p:grpSpPr>
          <p:sp>
            <p:nvSpPr>
              <p:cNvPr id="65" name="Google Shape;205;p2">
                <a:extLst>
                  <a:ext uri="{FF2B5EF4-FFF2-40B4-BE49-F238E27FC236}">
                    <a16:creationId xmlns:a16="http://schemas.microsoft.com/office/drawing/2014/main" xmlns="" id="{EE197A1B-9060-4435-89FA-D04EB9542A59}"/>
                  </a:ext>
                </a:extLst>
              </p:cNvPr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6" name="Google Shape;206;p2">
                <a:extLst>
                  <a:ext uri="{FF2B5EF4-FFF2-40B4-BE49-F238E27FC236}">
                    <a16:creationId xmlns:a16="http://schemas.microsoft.com/office/drawing/2014/main" xmlns="" id="{810E6D72-20ED-4255-8A50-D9C5AF3F1676}"/>
                  </a:ext>
                </a:extLst>
              </p:cNvPr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7" name="Google Shape;207;p2">
                <a:extLst>
                  <a:ext uri="{FF2B5EF4-FFF2-40B4-BE49-F238E27FC236}">
                    <a16:creationId xmlns:a16="http://schemas.microsoft.com/office/drawing/2014/main" xmlns="" id="{CE7B9C07-FCBD-46DC-88B8-8CF9B4EE6E29}"/>
                  </a:ext>
                </a:extLst>
              </p:cNvPr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208;p2">
                <a:extLst>
                  <a:ext uri="{FF2B5EF4-FFF2-40B4-BE49-F238E27FC236}">
                    <a16:creationId xmlns:a16="http://schemas.microsoft.com/office/drawing/2014/main" xmlns="" id="{D018B5C1-24FF-416A-9213-F0151C479C72}"/>
                  </a:ext>
                </a:extLst>
              </p:cNvPr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9" name="Google Shape;209;p2">
                <a:extLst>
                  <a:ext uri="{FF2B5EF4-FFF2-40B4-BE49-F238E27FC236}">
                    <a16:creationId xmlns:a16="http://schemas.microsoft.com/office/drawing/2014/main" xmlns="" id="{10CDD5E8-C951-40A7-B2E9-4779CF4D0BB4}"/>
                  </a:ext>
                </a:extLst>
              </p:cNvPr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0" name="Google Shape;210;p2">
                <a:extLst>
                  <a:ext uri="{FF2B5EF4-FFF2-40B4-BE49-F238E27FC236}">
                    <a16:creationId xmlns:a16="http://schemas.microsoft.com/office/drawing/2014/main" xmlns="" id="{1B309B55-EA82-4EC0-BF1D-953112CAD1B9}"/>
                  </a:ext>
                </a:extLst>
              </p:cNvPr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1" name="Google Shape;211;p2">
                <a:extLst>
                  <a:ext uri="{FF2B5EF4-FFF2-40B4-BE49-F238E27FC236}">
                    <a16:creationId xmlns:a16="http://schemas.microsoft.com/office/drawing/2014/main" xmlns="" id="{EEE76059-CA7E-4FC5-8657-B02CEFE0D8F0}"/>
                  </a:ext>
                </a:extLst>
              </p:cNvPr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2" name="Google Shape;212;p2">
                <a:extLst>
                  <a:ext uri="{FF2B5EF4-FFF2-40B4-BE49-F238E27FC236}">
                    <a16:creationId xmlns:a16="http://schemas.microsoft.com/office/drawing/2014/main" xmlns="" id="{E6CBA382-D82A-4ADF-B3D2-FBEAF1EE5B53}"/>
                  </a:ext>
                </a:extLst>
              </p:cNvPr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3" name="Google Shape;213;p2">
                <a:extLst>
                  <a:ext uri="{FF2B5EF4-FFF2-40B4-BE49-F238E27FC236}">
                    <a16:creationId xmlns:a16="http://schemas.microsoft.com/office/drawing/2014/main" xmlns="" id="{D6D609CC-3F0B-4353-9546-E3A13B64D483}"/>
                  </a:ext>
                </a:extLst>
              </p:cNvPr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FF006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4" name="Google Shape;214;p2">
            <a:extLst>
              <a:ext uri="{FF2B5EF4-FFF2-40B4-BE49-F238E27FC236}">
                <a16:creationId xmlns:a16="http://schemas.microsoft.com/office/drawing/2014/main" xmlns="" id="{84436B24-ACD3-41A5-A0B8-6858A804B030}"/>
              </a:ext>
            </a:extLst>
          </p:cNvPr>
          <p:cNvGrpSpPr/>
          <p:nvPr/>
        </p:nvGrpSpPr>
        <p:grpSpPr>
          <a:xfrm>
            <a:off x="4719896" y="3805626"/>
            <a:ext cx="3020354" cy="991795"/>
            <a:chOff x="6751110" y="3636571"/>
            <a:chExt cx="2745776" cy="991795"/>
          </a:xfrm>
        </p:grpSpPr>
        <p:sp>
          <p:nvSpPr>
            <p:cNvPr id="75" name="Google Shape;215;p2">
              <a:extLst>
                <a:ext uri="{FF2B5EF4-FFF2-40B4-BE49-F238E27FC236}">
                  <a16:creationId xmlns:a16="http://schemas.microsoft.com/office/drawing/2014/main" xmlns="" id="{1A91F4A2-F4A4-4FF2-B47E-F4B67940B452}"/>
                </a:ext>
              </a:extLst>
            </p:cNvPr>
            <p:cNvSpPr/>
            <p:nvPr/>
          </p:nvSpPr>
          <p:spPr>
            <a:xfrm rot="-5400000">
              <a:off x="7749849" y="2878224"/>
              <a:ext cx="770219" cy="2532779"/>
            </a:xfrm>
            <a:prstGeom prst="round2SameRect">
              <a:avLst>
                <a:gd name="adj1" fmla="val 50000"/>
                <a:gd name="adj2" fmla="val 16935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" name="Google Shape;216;p2">
              <a:extLst>
                <a:ext uri="{FF2B5EF4-FFF2-40B4-BE49-F238E27FC236}">
                  <a16:creationId xmlns:a16="http://schemas.microsoft.com/office/drawing/2014/main" xmlns="" id="{99E23763-820F-4347-9A00-66064801B56F}"/>
                </a:ext>
              </a:extLst>
            </p:cNvPr>
            <p:cNvSpPr/>
            <p:nvPr/>
          </p:nvSpPr>
          <p:spPr>
            <a:xfrm>
              <a:off x="6964107" y="3854937"/>
              <a:ext cx="253277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Arial"/>
                </a:rPr>
                <a:t>04 | CONCLUSION</a:t>
              </a:r>
              <a:endParaRPr sz="1800" b="1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endParaRPr>
            </a:p>
          </p:txBody>
        </p:sp>
        <p:grpSp>
          <p:nvGrpSpPr>
            <p:cNvPr id="77" name="Google Shape;217;p2">
              <a:extLst>
                <a:ext uri="{FF2B5EF4-FFF2-40B4-BE49-F238E27FC236}">
                  <a16:creationId xmlns:a16="http://schemas.microsoft.com/office/drawing/2014/main" xmlns="" id="{D6561B0F-D300-48DE-88A3-3876DBA0EFFC}"/>
                </a:ext>
              </a:extLst>
            </p:cNvPr>
            <p:cNvGrpSpPr/>
            <p:nvPr/>
          </p:nvGrpSpPr>
          <p:grpSpPr>
            <a:xfrm>
              <a:off x="6751110" y="3636571"/>
              <a:ext cx="1205175" cy="991795"/>
              <a:chOff x="2774951" y="3479798"/>
              <a:chExt cx="2546350" cy="2095503"/>
            </a:xfrm>
          </p:grpSpPr>
          <p:sp>
            <p:nvSpPr>
              <p:cNvPr id="78" name="Google Shape;218;p2">
                <a:extLst>
                  <a:ext uri="{FF2B5EF4-FFF2-40B4-BE49-F238E27FC236}">
                    <a16:creationId xmlns:a16="http://schemas.microsoft.com/office/drawing/2014/main" xmlns="" id="{1D2CC872-8470-4878-868D-7FFD8EC115FF}"/>
                  </a:ext>
                </a:extLst>
              </p:cNvPr>
              <p:cNvSpPr/>
              <p:nvPr/>
            </p:nvSpPr>
            <p:spPr>
              <a:xfrm>
                <a:off x="2774951" y="3479800"/>
                <a:ext cx="2095501" cy="2095501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219;p2">
                <a:extLst>
                  <a:ext uri="{FF2B5EF4-FFF2-40B4-BE49-F238E27FC236}">
                    <a16:creationId xmlns:a16="http://schemas.microsoft.com/office/drawing/2014/main" xmlns="" id="{24D933B6-DCCE-41FF-BB82-E20CD64FF67A}"/>
                  </a:ext>
                </a:extLst>
              </p:cNvPr>
              <p:cNvSpPr/>
              <p:nvPr/>
            </p:nvSpPr>
            <p:spPr>
              <a:xfrm>
                <a:off x="38671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0" name="Google Shape;220;p2">
                <a:extLst>
                  <a:ext uri="{FF2B5EF4-FFF2-40B4-BE49-F238E27FC236}">
                    <a16:creationId xmlns:a16="http://schemas.microsoft.com/office/drawing/2014/main" xmlns="" id="{60F2BD0A-1889-4303-8DA7-9A9E89FEB774}"/>
                  </a:ext>
                </a:extLst>
              </p:cNvPr>
              <p:cNvSpPr/>
              <p:nvPr/>
            </p:nvSpPr>
            <p:spPr>
              <a:xfrm>
                <a:off x="40386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1" name="Google Shape;221;p2">
                <a:extLst>
                  <a:ext uri="{FF2B5EF4-FFF2-40B4-BE49-F238E27FC236}">
                    <a16:creationId xmlns:a16="http://schemas.microsoft.com/office/drawing/2014/main" xmlns="" id="{153029DF-8B03-432F-8EAF-C9B47A7D09D0}"/>
                  </a:ext>
                </a:extLst>
              </p:cNvPr>
              <p:cNvSpPr/>
              <p:nvPr/>
            </p:nvSpPr>
            <p:spPr>
              <a:xfrm>
                <a:off x="42100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2" name="Google Shape;222;p2">
                <a:extLst>
                  <a:ext uri="{FF2B5EF4-FFF2-40B4-BE49-F238E27FC236}">
                    <a16:creationId xmlns:a16="http://schemas.microsoft.com/office/drawing/2014/main" xmlns="" id="{92B23C57-024B-44A0-AB4B-9876149492BC}"/>
                  </a:ext>
                </a:extLst>
              </p:cNvPr>
              <p:cNvSpPr/>
              <p:nvPr/>
            </p:nvSpPr>
            <p:spPr>
              <a:xfrm>
                <a:off x="43815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3" name="Google Shape;223;p2">
                <a:extLst>
                  <a:ext uri="{FF2B5EF4-FFF2-40B4-BE49-F238E27FC236}">
                    <a16:creationId xmlns:a16="http://schemas.microsoft.com/office/drawing/2014/main" xmlns="" id="{AC02D1EE-C9D1-463A-BE37-28BA2E1600DE}"/>
                  </a:ext>
                </a:extLst>
              </p:cNvPr>
              <p:cNvSpPr/>
              <p:nvPr/>
            </p:nvSpPr>
            <p:spPr>
              <a:xfrm>
                <a:off x="45529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4" name="Google Shape;224;p2">
                <a:extLst>
                  <a:ext uri="{FF2B5EF4-FFF2-40B4-BE49-F238E27FC236}">
                    <a16:creationId xmlns:a16="http://schemas.microsoft.com/office/drawing/2014/main" xmlns="" id="{E84F5D9D-8930-4037-9193-17B05D18058C}"/>
                  </a:ext>
                </a:extLst>
              </p:cNvPr>
              <p:cNvSpPr/>
              <p:nvPr/>
            </p:nvSpPr>
            <p:spPr>
              <a:xfrm>
                <a:off x="472440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5" name="Google Shape;225;p2">
                <a:extLst>
                  <a:ext uri="{FF2B5EF4-FFF2-40B4-BE49-F238E27FC236}">
                    <a16:creationId xmlns:a16="http://schemas.microsoft.com/office/drawing/2014/main" xmlns="" id="{4E25FAE8-F34A-4AC5-82C3-540E94E23C16}"/>
                  </a:ext>
                </a:extLst>
              </p:cNvPr>
              <p:cNvSpPr/>
              <p:nvPr/>
            </p:nvSpPr>
            <p:spPr>
              <a:xfrm>
                <a:off x="4895851" y="3479799"/>
                <a:ext cx="114300" cy="253999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6" name="Google Shape;226;p2">
                <a:extLst>
                  <a:ext uri="{FF2B5EF4-FFF2-40B4-BE49-F238E27FC236}">
                    <a16:creationId xmlns:a16="http://schemas.microsoft.com/office/drawing/2014/main" xmlns="" id="{6D7CE994-FAC2-42F3-A954-20958FB90752}"/>
                  </a:ext>
                </a:extLst>
              </p:cNvPr>
              <p:cNvSpPr/>
              <p:nvPr/>
            </p:nvSpPr>
            <p:spPr>
              <a:xfrm rot="-5400000">
                <a:off x="5067303" y="3479798"/>
                <a:ext cx="253998" cy="253999"/>
              </a:xfrm>
              <a:prstGeom prst="flowChartOffpageConnector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7030A0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bg1"/>
                  </a:solidFill>
                  <a:latin typeface="HY동녘M" panose="02030600000101010101" pitchFamily="18" charset="-127"/>
                  <a:ea typeface="HY동녘M" panose="02030600000101010101" pitchFamily="18" charset="-127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895146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" name="Google Shape;1384;p50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385" name="Google Shape;1385;p50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</a:t>
            </a: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프로젝트 개요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386" name="Google Shape;1386;p50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p50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8" name="Google Shape;1388;p50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9" name="Google Shape;1389;p5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0" name="Google Shape;1390;p50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1" name="Google Shape;1391;p50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2" name="Google Shape;1392;p50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3" name="Google Shape;1393;p50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394" name="Google Shape;1394;p50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8" name="Google Shape;1398;p50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50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50"/>
          <p:cNvSpPr txBox="1"/>
          <p:nvPr/>
        </p:nvSpPr>
        <p:spPr>
          <a:xfrm>
            <a:off x="1908875" y="1372200"/>
            <a:ext cx="9641994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배경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입장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추천받고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싶은데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카드사에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물어보기에는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부담스러움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의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입장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고객센터로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직접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문의하는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외에도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 marL="1016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	    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사람들이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사소하게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느끼는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문제점을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파악하고자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함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그렇다면</a:t>
            </a:r>
            <a:r>
              <a:rPr lang="en-US" sz="2400" b="0" i="0" u="sng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!</a:t>
            </a:r>
            <a:endParaRPr sz="2400" b="0" i="0" u="sng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</a:t>
            </a:r>
            <a:r>
              <a:rPr lang="en-US" sz="2400" b="0" i="0" u="none" strike="noStrike" cap="none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네이버</a:t>
            </a:r>
            <a:r>
              <a:rPr lang="en-US" sz="2400" b="0" i="0" u="none" strike="noStrike" cap="none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지식iN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을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활용해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고객의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애로사항을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알아보자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!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5" name="Google Shape;1405;p51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06" name="Google Shape;1406;p51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</a:t>
            </a:r>
            <a:r>
              <a:rPr lang="en-US" sz="2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프로젝트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개요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407" name="Google Shape;1407;p51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8" name="Google Shape;1408;p51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p51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51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51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51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51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4" name="Google Shape;1414;p51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415" name="Google Shape;1415;p5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19" name="Google Shape;1419;p51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0" name="Google Shape;1420;p51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1" name="Google Shape;1421;p51"/>
          <p:cNvSpPr txBox="1"/>
          <p:nvPr/>
        </p:nvSpPr>
        <p:spPr>
          <a:xfrm>
            <a:off x="1692525" y="1114900"/>
            <a:ext cx="9684000" cy="2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+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페이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이유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2019년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매출액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기준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순위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데이터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수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고려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914400" lvl="0" indent="457200">
              <a:buSzPts val="18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+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altLang="ko-KR" sz="20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페이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5년만에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4명 중 3명이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사용하고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있는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422" name="Google Shape;1422;p51"/>
          <p:cNvPicPr preferRelativeResize="0"/>
          <p:nvPr/>
        </p:nvPicPr>
        <p:blipFill rotWithShape="1">
          <a:blip r:embed="rId3">
            <a:alphaModFix/>
          </a:blip>
          <a:srcRect l="8983" t="33704" r="39329" b="38251"/>
          <a:stretch/>
        </p:blipFill>
        <p:spPr>
          <a:xfrm>
            <a:off x="3877917" y="3926836"/>
            <a:ext cx="5024750" cy="153352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softEdge rad="38100"/>
          </a:effectLst>
        </p:spPr>
      </p:pic>
      <p:sp>
        <p:nvSpPr>
          <p:cNvPr id="1423" name="Google Shape;1423;p51"/>
          <p:cNvSpPr txBox="1"/>
          <p:nvPr/>
        </p:nvSpPr>
        <p:spPr>
          <a:xfrm>
            <a:off x="4951467" y="5594861"/>
            <a:ext cx="3006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▲카카오 페이 홈페이지 기사 中</a:t>
            </a:r>
            <a:endParaRPr sz="14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8" name="Google Shape;1428;p52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29" name="Google Shape;1429;p52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</a:t>
            </a:r>
            <a:r>
              <a:rPr lang="en-US" sz="2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프로젝트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진행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단계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430" name="Google Shape;1430;p52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1" name="Google Shape;1431;p52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2" name="Google Shape;1432;p52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3" name="Google Shape;1433;p52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4" name="Google Shape;1434;p52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p52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6" name="Google Shape;1436;p52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7" name="Google Shape;1437;p52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438" name="Google Shape;1438;p52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42" name="Google Shape;1442;p52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3" name="Google Shape;1443;p52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44" name="Google Shape;1444;p52"/>
          <p:cNvGraphicFramePr/>
          <p:nvPr>
            <p:extLst>
              <p:ext uri="{D42A27DB-BD31-4B8C-83A1-F6EECF244321}">
                <p14:modId xmlns:p14="http://schemas.microsoft.com/office/powerpoint/2010/main" val="4281716468"/>
              </p:ext>
            </p:extLst>
          </p:nvPr>
        </p:nvGraphicFramePr>
        <p:xfrm>
          <a:off x="1667410" y="2417295"/>
          <a:ext cx="9685854" cy="25187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62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7620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037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6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7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10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11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12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13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14</a:t>
                      </a:r>
                      <a:r>
                        <a:rPr lang="ko-KR" altLang="en-US" sz="1600" i="1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600" i="1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74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lt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(</a:t>
                      </a:r>
                      <a:r>
                        <a:rPr lang="en-US" sz="1600" u="none" strike="noStrike" cap="none" dirty="0" err="1">
                          <a:solidFill>
                            <a:schemeClr val="lt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동일</a:t>
                      </a:r>
                      <a:r>
                        <a:rPr lang="en-US" sz="1600" u="none" strike="noStrike" cap="none" dirty="0">
                          <a:solidFill>
                            <a:schemeClr val="lt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)</a:t>
                      </a: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중간발표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7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데이터</a:t>
                      </a: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수집</a:t>
                      </a: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및 </a:t>
                      </a: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전처리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7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모델링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7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발표자료</a:t>
                      </a:r>
                      <a:r>
                        <a:rPr lang="en-US" sz="1600" u="none" strike="noStrike" cap="none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9" name="Google Shape;1449;p5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50" name="Google Shape;1450;p5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DATA</a:t>
            </a:r>
            <a:r>
              <a:rPr lang="en-US" sz="2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수집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451" name="Google Shape;1451;p5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5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3" name="Google Shape;1453;p5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p5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5" name="Google Shape;1455;p5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p5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5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8" name="Google Shape;1458;p5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459" name="Google Shape;1459;p5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63" name="Google Shape;1463;p5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5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53"/>
          <p:cNvSpPr txBox="1"/>
          <p:nvPr/>
        </p:nvSpPr>
        <p:spPr>
          <a:xfrm>
            <a:off x="1786475" y="946025"/>
            <a:ext cx="9728700" cy="3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사용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데이터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2019년도 </a:t>
            </a:r>
            <a:r>
              <a:rPr lang="en-US" sz="2400" b="0" i="0" u="none" strike="noStrike" cap="none" dirty="0" err="1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네이버</a:t>
            </a:r>
            <a:r>
              <a:rPr lang="en-US" sz="2400" b="0" i="0" u="none" strike="noStrike" cap="none" dirty="0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지식iN</a:t>
            </a:r>
            <a:r>
              <a:rPr lang="en-US" sz="2400" b="0" i="0" u="none" strike="noStrike" cap="none" dirty="0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33CC33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13716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Char char="-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‘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ㅇㅇ카드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’ 가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포함된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제목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13716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Char char="-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‘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ㅇㅇ카드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’+‘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키워드’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포함된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제목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/URL/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본문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참고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466" name="Google Shape;1466;p53"/>
          <p:cNvPicPr preferRelativeResize="0"/>
          <p:nvPr/>
        </p:nvPicPr>
        <p:blipFill rotWithShape="1">
          <a:blip r:embed="rId3">
            <a:alphaModFix/>
          </a:blip>
          <a:srcRect r="9062"/>
          <a:stretch/>
        </p:blipFill>
        <p:spPr>
          <a:xfrm>
            <a:off x="2205940" y="3620075"/>
            <a:ext cx="9019106" cy="917331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pic>
        <p:nvPicPr>
          <p:cNvPr id="1467" name="Google Shape;1467;p53"/>
          <p:cNvPicPr preferRelativeResize="0"/>
          <p:nvPr/>
        </p:nvPicPr>
        <p:blipFill rotWithShape="1">
          <a:blip r:embed="rId4">
            <a:alphaModFix/>
          </a:blip>
          <a:srcRect r="9061"/>
          <a:stretch/>
        </p:blipFill>
        <p:spPr>
          <a:xfrm>
            <a:off x="2205953" y="5152444"/>
            <a:ext cx="9019094" cy="917331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1468" name="Google Shape;1468;p53"/>
          <p:cNvSpPr txBox="1"/>
          <p:nvPr/>
        </p:nvSpPr>
        <p:spPr>
          <a:xfrm>
            <a:off x="5964541" y="4631550"/>
            <a:ext cx="3006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▲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수집된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url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목록</a:t>
            </a:r>
            <a:endParaRPr sz="1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469" name="Google Shape;1469;p53"/>
          <p:cNvSpPr txBox="1"/>
          <p:nvPr/>
        </p:nvSpPr>
        <p:spPr>
          <a:xfrm>
            <a:off x="4934166" y="6239150"/>
            <a:ext cx="3861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▲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url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목록으로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크롤링한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제목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본문</a:t>
            </a:r>
            <a:r>
              <a:rPr 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내용</a:t>
            </a:r>
            <a:endParaRPr sz="1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4" name="Google Shape;1474;p5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75" name="Google Shape;1475;p54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6" name="Google Shape;1476;p54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7" name="Google Shape;1477;p5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8" name="Google Shape;1478;p54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9" name="Google Shape;1479;p54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p54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p54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2" name="Google Shape;1482;p54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483" name="Google Shape;1483;p54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4" name="Google Shape;1484;p54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5" name="Google Shape;1485;p54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6" name="Google Shape;1486;p54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7" name="Google Shape;1487;p54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54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9" name="Google Shape;1489;p5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DATA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전처리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490" name="Google Shape;1490;p54"/>
          <p:cNvSpPr txBox="1"/>
          <p:nvPr/>
        </p:nvSpPr>
        <p:spPr>
          <a:xfrm>
            <a:off x="2334027" y="1236230"/>
            <a:ext cx="78312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Tokenizing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(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konlpy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패키지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내 Twitter,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okt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이용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)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+mj-lt"/>
              <a:buAutoNum type="arabicPeriod"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명사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추출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(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konlpy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패키지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이용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)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+mj-lt"/>
              <a:buAutoNum type="arabicPeriod"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불용어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제거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(Ranks NL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한글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불용어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사전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이용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) 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pic>
        <p:nvPicPr>
          <p:cNvPr id="1491" name="Google Shape;1491;p54"/>
          <p:cNvPicPr preferRelativeResize="0"/>
          <p:nvPr/>
        </p:nvPicPr>
        <p:blipFill rotWithShape="1">
          <a:blip r:embed="rId3">
            <a:alphaModFix/>
          </a:blip>
          <a:srcRect t="28850" r="89827" b="52270"/>
          <a:stretch/>
        </p:blipFill>
        <p:spPr>
          <a:xfrm>
            <a:off x="4327863" y="4316226"/>
            <a:ext cx="1444873" cy="1508361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pic>
        <p:nvPicPr>
          <p:cNvPr id="1492" name="Google Shape;1492;p54"/>
          <p:cNvPicPr preferRelativeResize="0"/>
          <p:nvPr/>
        </p:nvPicPr>
        <p:blipFill rotWithShape="1">
          <a:blip r:embed="rId4">
            <a:alphaModFix/>
          </a:blip>
          <a:srcRect t="50667" r="91241" b="18843"/>
          <a:stretch/>
        </p:blipFill>
        <p:spPr>
          <a:xfrm>
            <a:off x="7300775" y="3713850"/>
            <a:ext cx="1196780" cy="234330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1493" name="Google Shape;1493;p54"/>
          <p:cNvSpPr txBox="1"/>
          <p:nvPr/>
        </p:nvSpPr>
        <p:spPr>
          <a:xfrm>
            <a:off x="6276288" y="4701790"/>
            <a:ext cx="9168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….</a:t>
            </a: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FDB59C4-9110-4A4D-9E46-BB5A62D891CA}"/>
              </a:ext>
            </a:extLst>
          </p:cNvPr>
          <p:cNvSpPr/>
          <p:nvPr/>
        </p:nvSpPr>
        <p:spPr>
          <a:xfrm>
            <a:off x="3462337" y="62996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▲ </a:t>
            </a:r>
            <a:r>
              <a:rPr lang="en-US" altLang="ko-KR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Ranks NL </a:t>
            </a:r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한글 </a:t>
            </a:r>
            <a:r>
              <a:rPr lang="ko-KR" alt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불용어</a:t>
            </a:r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사전 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8" name="Google Shape;1498;p55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99" name="Google Shape;1499;p55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0" name="Google Shape;1500;p55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1" name="Google Shape;1501;p55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2" name="Google Shape;1502;p55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3" name="Google Shape;1503;p55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4" name="Google Shape;1504;p55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55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6" name="Google Shape;1506;p55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507" name="Google Shape;1507;p55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1" name="Google Shape;1511;p55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55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55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가설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514" name="Google Shape;1514;p55"/>
          <p:cNvSpPr txBox="1"/>
          <p:nvPr/>
        </p:nvSpPr>
        <p:spPr>
          <a:xfrm>
            <a:off x="1856427" y="1246785"/>
            <a:ext cx="9379133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신한카드&amp;국민카드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카드종류가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많아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카드추천</a:t>
            </a:r>
            <a:r>
              <a:rPr lang="en-US" sz="2000" b="0" i="0" u="none" strike="noStrike" cap="none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질문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많을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것이다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.</a:t>
            </a:r>
          </a:p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삼성카드&amp;현대카드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: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코스트코</a:t>
            </a:r>
            <a:r>
              <a:rPr lang="en-US" sz="2000" b="0" i="0" u="none" strike="noStrike" cap="none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</a:t>
            </a:r>
            <a:r>
              <a:rPr lang="en-US" sz="2000" b="0" i="0" u="none" strike="noStrike" cap="none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질문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많을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것이다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.</a:t>
            </a:r>
            <a:b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</a:b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AutoNum type="arabicPeriod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카카오카드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체크카드보다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신용카드</a:t>
            </a:r>
            <a:r>
              <a:rPr lang="en-US" sz="2000" b="0" i="0" u="none" strike="noStrike" cap="none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관련</a:t>
            </a:r>
            <a:r>
              <a:rPr lang="en-US" sz="2000" b="0" i="0" u="none" strike="noStrike" cap="none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질문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많을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것이다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pic>
        <p:nvPicPr>
          <p:cNvPr id="1515" name="Google Shape;15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9300" y="3360525"/>
            <a:ext cx="4236226" cy="266122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1516" name="Google Shape;1516;p55"/>
          <p:cNvSpPr/>
          <p:nvPr/>
        </p:nvSpPr>
        <p:spPr>
          <a:xfrm>
            <a:off x="4177046" y="4791394"/>
            <a:ext cx="2557500" cy="115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55"/>
          <p:cNvSpPr txBox="1"/>
          <p:nvPr/>
        </p:nvSpPr>
        <p:spPr>
          <a:xfrm>
            <a:off x="4866072" y="6131750"/>
            <a:ext cx="29028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▲ </a:t>
            </a:r>
            <a:r>
              <a:rPr lang="en-US" sz="1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홈페이지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FAQ 中</a:t>
            </a:r>
            <a:endParaRPr sz="1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2" name="Google Shape;1522;p56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23" name="Google Shape;1523;p56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56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56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56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56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56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9" name="Google Shape;1529;p56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30" name="Google Shape;1530;p56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1531" name="Google Shape;1531;p56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35" name="Google Shape;1535;p56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p56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7" name="Google Shape;1537;p56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분석방향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538" name="Google Shape;1538;p56"/>
          <p:cNvSpPr txBox="1"/>
          <p:nvPr/>
        </p:nvSpPr>
        <p:spPr>
          <a:xfrm>
            <a:off x="1737334" y="1823528"/>
            <a:ext cx="10454666" cy="445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1. 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카드사별 </a:t>
            </a:r>
            <a:r>
              <a:rPr lang="ko-KR" altLang="en-US" sz="2400" dirty="0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네이버 지식</a:t>
            </a:r>
            <a:r>
              <a:rPr lang="en-US" altLang="ko-KR" sz="2400" dirty="0" err="1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iN</a:t>
            </a:r>
            <a:r>
              <a:rPr lang="ko-KR" altLang="en-US" sz="2400" dirty="0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제목 </a:t>
            </a:r>
            <a:r>
              <a:rPr lang="ko-KR" altLang="en-US" sz="24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endParaRPr lang="en-US" altLang="ko-KR" sz="24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endParaRPr lang="en-US" sz="24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2.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카드사별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</a:t>
            </a:r>
            <a:r>
              <a:rPr lang="en-US" altLang="ko-KR" sz="24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Word-network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및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lang="en-US"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3.</a:t>
            </a: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카드사+관심</a:t>
            </a: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네이버 지식</a:t>
            </a:r>
            <a:r>
              <a:rPr lang="en-US" altLang="ko-KR" sz="2400" dirty="0" err="1">
                <a:solidFill>
                  <a:srgbClr val="33CC33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iN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본문 </a:t>
            </a:r>
            <a:r>
              <a:rPr lang="ko-KR" altLang="en-US" sz="24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크롤링</a:t>
            </a:r>
            <a:endParaRPr lang="en-US" altLang="ko-KR" sz="24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buClr>
                <a:schemeClr val="lt1"/>
              </a:buClr>
              <a:buSzPts val="2400"/>
            </a:pPr>
            <a:endParaRPr lang="en-US" sz="24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4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카드사+관심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endParaRPr lang="en-US" sz="24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5. </a:t>
            </a:r>
            <a:r>
              <a:rPr lang="ko-KR" alt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키워드별 토픽 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3" name="Google Shape;1543;p57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44" name="Google Shape;1544;p5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5" name="Google Shape;1545;p5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6" name="Google Shape;1546;p5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5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p5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9" name="Google Shape;1549;p5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0" name="Google Shape;1550;p5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51" name="Google Shape;1551;p5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552" name="Google Shape;1552;p5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56" name="Google Shape;1556;p5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5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5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559" name="Google Shape;1559;p57"/>
          <p:cNvSpPr txBox="1"/>
          <p:nvPr/>
        </p:nvSpPr>
        <p:spPr>
          <a:xfrm>
            <a:off x="7681290" y="2371173"/>
            <a:ext cx="2666339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신용카드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51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 34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현금서비스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32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결제일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 31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리볼빙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 23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찾습니다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22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설계사님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21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신한카드발급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16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딥드림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 14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562" name="Google Shape;1562;p57"/>
          <p:cNvSpPr/>
          <p:nvPr/>
        </p:nvSpPr>
        <p:spPr>
          <a:xfrm>
            <a:off x="7464933" y="3839533"/>
            <a:ext cx="257008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57"/>
          <p:cNvSpPr txBox="1"/>
          <p:nvPr/>
        </p:nvSpPr>
        <p:spPr>
          <a:xfrm>
            <a:off x="1514934" y="1031694"/>
            <a:ext cx="70689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564" name="Google Shape;1564;p57"/>
          <p:cNvPicPr preferRelativeResize="0"/>
          <p:nvPr/>
        </p:nvPicPr>
        <p:blipFill rotWithShape="1">
          <a:blip r:embed="rId3">
            <a:alphaModFix/>
          </a:blip>
          <a:srcRect l="2355" r="2297"/>
          <a:stretch/>
        </p:blipFill>
        <p:spPr>
          <a:xfrm>
            <a:off x="1845754" y="2032106"/>
            <a:ext cx="4320000" cy="432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24" name="Google Shape;1562;p57">
            <a:extLst>
              <a:ext uri="{FF2B5EF4-FFF2-40B4-BE49-F238E27FC236}">
                <a16:creationId xmlns:a16="http://schemas.microsoft.com/office/drawing/2014/main" xmlns="" id="{4CC8CADD-7A32-4DE7-BFE1-BDDD44FEB092}"/>
              </a:ext>
            </a:extLst>
          </p:cNvPr>
          <p:cNvSpPr/>
          <p:nvPr/>
        </p:nvSpPr>
        <p:spPr>
          <a:xfrm>
            <a:off x="7464933" y="2792619"/>
            <a:ext cx="257008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562;p57">
            <a:extLst>
              <a:ext uri="{FF2B5EF4-FFF2-40B4-BE49-F238E27FC236}">
                <a16:creationId xmlns:a16="http://schemas.microsoft.com/office/drawing/2014/main" xmlns="" id="{7A538B6E-5BC7-43F7-83AB-CCA049E4D9D9}"/>
              </a:ext>
            </a:extLst>
          </p:cNvPr>
          <p:cNvSpPr/>
          <p:nvPr/>
        </p:nvSpPr>
        <p:spPr>
          <a:xfrm>
            <a:off x="7464933" y="5239514"/>
            <a:ext cx="257008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A014976-11BB-437F-8684-73E4C106BADA}"/>
              </a:ext>
            </a:extLst>
          </p:cNvPr>
          <p:cNvSpPr txBox="1"/>
          <p:nvPr/>
        </p:nvSpPr>
        <p:spPr>
          <a:xfrm>
            <a:off x="6179420" y="664468"/>
            <a:ext cx="619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자세한 코드는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u="sng" dirty="0">
                <a:solidFill>
                  <a:schemeClr val="hlink"/>
                </a:solidFill>
                <a:latin typeface="HY동녘M" panose="02030600000101010101" pitchFamily="18" charset="-127"/>
                <a:ea typeface="HY동녘M" panose="02030600000101010101" pitchFamily="18" charset="-127"/>
                <a:hlinkClick r:id="rId4"/>
              </a:rPr>
              <a:t>https://github.com/Kim-Ayeong</a:t>
            </a:r>
            <a:r>
              <a:rPr lang="ko-KR" altLang="en-US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에서 확인 가능합니다</a:t>
            </a:r>
            <a:r>
              <a:rPr lang="en-US" altLang="ko-KR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g7da053e673_1_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80" name="Google Shape;280;g7da053e673_1_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프로젝트 개요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81" name="Google Shape;281;g7da053e673_1_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2" name="Google Shape;282;g7da053e673_1_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3" name="Google Shape;283;g7da053e673_1_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4" name="Google Shape;284;g7da053e673_1_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5" name="Google Shape;285;g7da053e673_1_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6" name="Google Shape;286;g7da053e673_1_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87" name="Google Shape;287;g7da053e673_1_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88" name="Google Shape;288;g7da053e673_1_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89" name="Google Shape;289;g7da053e673_1_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0" name="Google Shape;290;g7da053e673_1_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1" name="Google Shape;291;g7da053e673_1_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7da053e673_1_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93" name="Google Shape;293;g7da053e673_1_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94" name="Google Shape;294;g7da053e673_1_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95" name="Google Shape;295;g7da053e673_1_3"/>
          <p:cNvSpPr txBox="1"/>
          <p:nvPr/>
        </p:nvSpPr>
        <p:spPr>
          <a:xfrm>
            <a:off x="1687276" y="1480217"/>
            <a:ext cx="10341096" cy="3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 err="1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그렇다면</a:t>
            </a:r>
            <a:r>
              <a:rPr lang="en-US" sz="3200" u="sng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!</a:t>
            </a:r>
            <a:endParaRPr sz="3200" u="sng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최근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경기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침체기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동안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제2의 </a:t>
            </a:r>
            <a:r>
              <a:rPr lang="en-US" sz="24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립스틱</a:t>
            </a:r>
            <a:r>
              <a:rPr 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항목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발굴해보고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endParaRPr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주요 </a:t>
            </a:r>
            <a:r>
              <a:rPr lang="en-US" sz="2400" dirty="0" err="1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카드사</a:t>
            </a: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는</a:t>
            </a:r>
            <a:r>
              <a:rPr 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이벤트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통해</a:t>
            </a:r>
            <a:r>
              <a:rPr 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고객만족을</a:t>
            </a:r>
            <a:r>
              <a:rPr 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실</a:t>
            </a:r>
            <a:r>
              <a:rPr lang="ko-KR" alt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하고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있는지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검증해보자</a:t>
            </a:r>
            <a:r>
              <a:rPr 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!</a:t>
            </a:r>
            <a:endParaRPr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9" name="Google Shape;1569;p58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70" name="Google Shape;1570;p5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1" name="Google Shape;1571;p5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2" name="Google Shape;1572;p5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3" name="Google Shape;1573;p5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4" name="Google Shape;1574;p5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5" name="Google Shape;1575;p5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6" name="Google Shape;1576;p5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7" name="Google Shape;1577;p5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578" name="Google Shape;1578;p5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82" name="Google Shape;1582;p5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5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4" name="Google Shape;1584;p5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585" name="Google Shape;1585;p58"/>
          <p:cNvSpPr txBox="1"/>
          <p:nvPr/>
        </p:nvSpPr>
        <p:spPr>
          <a:xfrm>
            <a:off x="1542776" y="1041299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Word-Network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1586" name="Google Shape;1586;p58"/>
          <p:cNvGrpSpPr/>
          <p:nvPr/>
        </p:nvGrpSpPr>
        <p:grpSpPr>
          <a:xfrm>
            <a:off x="2426451" y="2009774"/>
            <a:ext cx="8377674" cy="4159798"/>
            <a:chOff x="1812625" y="1871650"/>
            <a:chExt cx="8377674" cy="3869325"/>
          </a:xfrm>
        </p:grpSpPr>
        <p:pic>
          <p:nvPicPr>
            <p:cNvPr id="1587" name="Google Shape;1587;p58"/>
            <p:cNvPicPr preferRelativeResize="0"/>
            <p:nvPr/>
          </p:nvPicPr>
          <p:blipFill rotWithShape="1">
            <a:blip r:embed="rId3">
              <a:alphaModFix/>
            </a:blip>
            <a:srcRect l="3151" t="7578" r="5222" b="12643"/>
            <a:stretch/>
          </p:blipFill>
          <p:spPr>
            <a:xfrm>
              <a:off x="1812625" y="1871650"/>
              <a:ext cx="8377674" cy="386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58"/>
            <p:cNvSpPr/>
            <p:nvPr/>
          </p:nvSpPr>
          <p:spPr>
            <a:xfrm>
              <a:off x="6410144" y="3037171"/>
              <a:ext cx="802562" cy="530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3590744" y="4902366"/>
              <a:ext cx="802562" cy="561819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3039300" y="2492673"/>
              <a:ext cx="828600" cy="530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5" name="Google Shape;1595;p59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96" name="Google Shape;1596;p5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7" name="Google Shape;1597;p5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5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5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5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5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5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03" name="Google Shape;1603;p5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604" name="Google Shape;1604;p5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08" name="Google Shape;1608;p5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5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p5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611" name="Google Shape;1611;p59"/>
          <p:cNvSpPr txBox="1"/>
          <p:nvPr/>
        </p:nvSpPr>
        <p:spPr>
          <a:xfrm>
            <a:off x="1556516" y="1050199"/>
            <a:ext cx="94638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&amp;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딥드림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612" name="Google Shape;1612;p59"/>
          <p:cNvPicPr preferRelativeResize="0"/>
          <p:nvPr/>
        </p:nvPicPr>
        <p:blipFill rotWithShape="1">
          <a:blip r:embed="rId3">
            <a:alphaModFix/>
          </a:blip>
          <a:srcRect l="24958" t="28402" r="32923" b="22416"/>
          <a:stretch/>
        </p:blipFill>
        <p:spPr>
          <a:xfrm>
            <a:off x="1746246" y="2304050"/>
            <a:ext cx="5400000" cy="360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1613" name="Google Shape;1613;p59"/>
          <p:cNvSpPr txBox="1"/>
          <p:nvPr/>
        </p:nvSpPr>
        <p:spPr>
          <a:xfrm>
            <a:off x="8822249" y="2304050"/>
            <a:ext cx="1748100" cy="347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31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사용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18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17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포인트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적립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결제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11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플래티넘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금액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조건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8" name="Google Shape;1618;p60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19" name="Google Shape;1619;p60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0" name="Google Shape;1620;p60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1" name="Google Shape;1621;p60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p60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60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60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5" name="Google Shape;1625;p60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26" name="Google Shape;1626;p60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627" name="Google Shape;1627;p60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8" name="Google Shape;1628;p60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9" name="Google Shape;1629;p60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0" name="Google Shape;1630;p60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31" name="Google Shape;1631;p60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2" name="Google Shape;1632;p60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3" name="Google Shape;1633;p60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634" name="Google Shape;1634;p60"/>
          <p:cNvSpPr txBox="1"/>
          <p:nvPr/>
        </p:nvSpPr>
        <p:spPr>
          <a:xfrm>
            <a:off x="1640598" y="1102753"/>
            <a:ext cx="9463800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딥드림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딥드림과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신용카드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기능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질문이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설계사에게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본인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정보제시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후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발급여부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확인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미스터라이프카드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질문이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리볼빙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리볼빙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서비스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이용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후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예정결제금액과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이자액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리볼빙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신청문의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불가에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1"/>
          <p:cNvSpPr txBox="1"/>
          <p:nvPr/>
        </p:nvSpPr>
        <p:spPr>
          <a:xfrm>
            <a:off x="7886617" y="2330340"/>
            <a:ext cx="2126100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찾습니다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31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설계사님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30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29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탭탭오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27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설계사분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26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발급문의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20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찾아요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20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마일리지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19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삼성카드를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16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결제일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15</a:t>
            </a:r>
            <a:endParaRPr sz="20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graphicFrame>
        <p:nvGraphicFramePr>
          <p:cNvPr id="1639" name="Google Shape;1639;p61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40" name="Google Shape;1640;p61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p61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2" name="Google Shape;1642;p61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3" name="Google Shape;1643;p61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4" name="Google Shape;1644;p61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5" name="Google Shape;1645;p61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6" name="Google Shape;1646;p61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47" name="Google Shape;1647;p61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648" name="Google Shape;1648;p6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9" name="Google Shape;1649;p6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1" name="Google Shape;1651;p6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2" name="Google Shape;1652;p61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61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1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656" name="Google Shape;1656;p61"/>
          <p:cNvSpPr txBox="1"/>
          <p:nvPr/>
        </p:nvSpPr>
        <p:spPr>
          <a:xfrm>
            <a:off x="1458691" y="1105660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657" name="Google Shape;1657;p61"/>
          <p:cNvSpPr/>
          <p:nvPr/>
        </p:nvSpPr>
        <p:spPr>
          <a:xfrm>
            <a:off x="7768860" y="4169152"/>
            <a:ext cx="214094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61"/>
          <p:cNvSpPr/>
          <p:nvPr/>
        </p:nvSpPr>
        <p:spPr>
          <a:xfrm>
            <a:off x="7755360" y="3094020"/>
            <a:ext cx="214094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61"/>
          <p:cNvSpPr/>
          <p:nvPr/>
        </p:nvSpPr>
        <p:spPr>
          <a:xfrm>
            <a:off x="7755360" y="3479941"/>
            <a:ext cx="214094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0" name="Google Shape;16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998" y="2025328"/>
            <a:ext cx="4320000" cy="432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24" name="Google Shape;1657;p61">
            <a:extLst>
              <a:ext uri="{FF2B5EF4-FFF2-40B4-BE49-F238E27FC236}">
                <a16:creationId xmlns:a16="http://schemas.microsoft.com/office/drawing/2014/main" xmlns="" id="{65046954-5661-4FB7-A56B-323334FD7E93}"/>
              </a:ext>
            </a:extLst>
          </p:cNvPr>
          <p:cNvSpPr/>
          <p:nvPr/>
        </p:nvSpPr>
        <p:spPr>
          <a:xfrm>
            <a:off x="7768860" y="4880308"/>
            <a:ext cx="2140940" cy="3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5" name="Google Shape;1665;p62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66" name="Google Shape;1666;p6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7" name="Google Shape;1667;p6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8" name="Google Shape;1668;p6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p6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p6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p6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2" name="Google Shape;1672;p6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3" name="Google Shape;1673;p6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674" name="Google Shape;1674;p6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78" name="Google Shape;1678;p6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9" name="Google Shape;1679;p6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6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681" name="Google Shape;1681;p62"/>
          <p:cNvSpPr txBox="1"/>
          <p:nvPr/>
        </p:nvSpPr>
        <p:spPr>
          <a:xfrm>
            <a:off x="1577537" y="1071221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Word-Network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682" name="Google Shape;1682;p62"/>
          <p:cNvPicPr preferRelativeResize="0"/>
          <p:nvPr/>
        </p:nvPicPr>
        <p:blipFill rotWithShape="1">
          <a:blip r:embed="rId3">
            <a:alphaModFix/>
          </a:blip>
          <a:srcRect l="1210" t="3832" r="2634" b="6416"/>
          <a:stretch/>
        </p:blipFill>
        <p:spPr>
          <a:xfrm>
            <a:off x="2021358" y="1790784"/>
            <a:ext cx="8849422" cy="462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62"/>
          <p:cNvSpPr/>
          <p:nvPr/>
        </p:nvSpPr>
        <p:spPr>
          <a:xfrm>
            <a:off x="7781570" y="4037879"/>
            <a:ext cx="681000" cy="434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62"/>
          <p:cNvSpPr/>
          <p:nvPr/>
        </p:nvSpPr>
        <p:spPr>
          <a:xfrm>
            <a:off x="7264445" y="4652009"/>
            <a:ext cx="824010" cy="47784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62"/>
          <p:cNvSpPr/>
          <p:nvPr/>
        </p:nvSpPr>
        <p:spPr>
          <a:xfrm>
            <a:off x="4268475" y="2943779"/>
            <a:ext cx="1136400" cy="725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353D45A-788D-4DBD-93EC-7C3A2A35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358" y="1790784"/>
            <a:ext cx="8848725" cy="46196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0" name="Google Shape;1690;p6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91" name="Google Shape;1691;p6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6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3" name="Google Shape;1693;p6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4" name="Google Shape;1694;p6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5" name="Google Shape;1695;p6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p6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7" name="Google Shape;1697;p6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98" name="Google Shape;1698;p6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699" name="Google Shape;1699;p6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0" name="Google Shape;1700;p6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1" name="Google Shape;1701;p6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2" name="Google Shape;1702;p6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03" name="Google Shape;1703;p6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6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p6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706" name="Google Shape;1706;p63"/>
          <p:cNvSpPr txBox="1"/>
          <p:nvPr/>
        </p:nvSpPr>
        <p:spPr>
          <a:xfrm>
            <a:off x="1458692" y="1053108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&amp;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탭탭오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707" name="Google Shape;1707;p63"/>
          <p:cNvPicPr preferRelativeResize="0"/>
          <p:nvPr/>
        </p:nvPicPr>
        <p:blipFill rotWithShape="1">
          <a:blip r:embed="rId3">
            <a:alphaModFix/>
          </a:blip>
          <a:srcRect l="25117" t="30864" r="36334" b="24051"/>
          <a:stretch/>
        </p:blipFill>
        <p:spPr>
          <a:xfrm>
            <a:off x="1725204" y="2204892"/>
            <a:ext cx="5400000" cy="360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1708" name="Google Shape;1708;p63"/>
          <p:cNvSpPr txBox="1"/>
          <p:nvPr/>
        </p:nvSpPr>
        <p:spPr>
          <a:xfrm>
            <a:off x="8699542" y="2204892"/>
            <a:ext cx="2052540" cy="309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33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할인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28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25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18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결제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실적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사용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이자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현금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지원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3" name="Google Shape;1713;p6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714" name="Google Shape;1714;p64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5" name="Google Shape;1715;p64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6" name="Google Shape;1716;p64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7" name="Google Shape;1717;p64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8" name="Google Shape;1718;p64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9" name="Google Shape;1719;p64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0" name="Google Shape;1720;p64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1" name="Google Shape;1721;p64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722" name="Google Shape;1722;p64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26" name="Google Shape;1726;p64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64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8" name="Google Shape;1728;p64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" name="Google Shape;1634;p60">
            <a:extLst>
              <a:ext uri="{FF2B5EF4-FFF2-40B4-BE49-F238E27FC236}">
                <a16:creationId xmlns:a16="http://schemas.microsoft.com/office/drawing/2014/main" xmlns="" id="{62871FDA-1129-4AA5-8544-E5EB9D8C847E}"/>
              </a:ext>
            </a:extLst>
          </p:cNvPr>
          <p:cNvSpPr txBox="1"/>
          <p:nvPr/>
        </p:nvSpPr>
        <p:spPr>
          <a:xfrm>
            <a:off x="1640598" y="1102753"/>
            <a:ext cx="9954502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탭탭오</a:t>
            </a:r>
            <a:r>
              <a:rPr lang="ko-KR" alt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&amp; </a:t>
            </a:r>
            <a:r>
              <a:rPr lang="ko-KR" alt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발급문의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탭탭오카드의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가장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endParaRPr lang="en-US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endParaRPr 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</a:t>
            </a:r>
            <a:r>
              <a:rPr 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마일리지카드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등 특정카드 발급문의가 있다</a:t>
            </a:r>
          </a:p>
          <a:p>
            <a:pPr lvl="0">
              <a:lnSpc>
                <a:spcPct val="115000"/>
              </a:lnSpc>
              <a:buSzPts val="2400"/>
            </a:pP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 자신의 보험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신용등급 등을 밝히고 발급가능여부에 대한 문의가 있다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마일리지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‘삼성카드 앤 마일리지 카드’ 문의가 가장 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1EF7107-3611-4C70-B958-ADC209B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283" y="1956170"/>
            <a:ext cx="1590675" cy="101917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5630666-A628-48E7-A331-C3649DA72A1D}"/>
              </a:ext>
            </a:extLst>
          </p:cNvPr>
          <p:cNvSpPr/>
          <p:nvPr/>
        </p:nvSpPr>
        <p:spPr>
          <a:xfrm>
            <a:off x="9007688" y="3031854"/>
            <a:ext cx="2665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▲ 삼성 </a:t>
            </a:r>
            <a:r>
              <a:rPr lang="ko-KR" alt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탭탭오</a:t>
            </a:r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카드 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3" name="Google Shape;1803;p68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804" name="Google Shape;1804;p6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5" name="Google Shape;1805;p6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6" name="Google Shape;1806;p6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6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8" name="Google Shape;1808;p6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9" name="Google Shape;1809;p6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0" name="Google Shape;1810;p6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11" name="Google Shape;1811;p6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812" name="Google Shape;1812;p6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16" name="Google Shape;1816;p6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7" name="Google Shape;1817;p6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8" name="Google Shape;1818;p6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819" name="Google Shape;1819;p68"/>
          <p:cNvSpPr txBox="1"/>
          <p:nvPr/>
        </p:nvSpPr>
        <p:spPr>
          <a:xfrm>
            <a:off x="7830334" y="2418993"/>
            <a:ext cx="2126100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신용카드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32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결제일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30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현금서비스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25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체크카드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18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신한카드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16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재발급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연회비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탄탄대로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12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청구할인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11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820" name="Google Shape;1820;p68"/>
          <p:cNvSpPr txBox="1"/>
          <p:nvPr/>
        </p:nvSpPr>
        <p:spPr>
          <a:xfrm>
            <a:off x="1511243" y="1113934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821" name="Google Shape;1821;p68"/>
          <p:cNvSpPr/>
          <p:nvPr/>
        </p:nvSpPr>
        <p:spPr>
          <a:xfrm>
            <a:off x="7694693" y="5021840"/>
            <a:ext cx="2208939" cy="35427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8"/>
          <p:cNvSpPr/>
          <p:nvPr/>
        </p:nvSpPr>
        <p:spPr>
          <a:xfrm>
            <a:off x="7694693" y="3405684"/>
            <a:ext cx="2208939" cy="35427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68"/>
          <p:cNvSpPr/>
          <p:nvPr/>
        </p:nvSpPr>
        <p:spPr>
          <a:xfrm>
            <a:off x="7694693" y="3774135"/>
            <a:ext cx="2208939" cy="35427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4" name="Google Shape;18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52" y="1960794"/>
            <a:ext cx="4320000" cy="432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9" name="Google Shape;1829;p69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830" name="Google Shape;1830;p6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p6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6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6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4" name="Google Shape;1834;p6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5" name="Google Shape;1835;p6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6" name="Google Shape;1836;p6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37" name="Google Shape;1837;p6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838" name="Google Shape;1838;p6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9" name="Google Shape;1839;p6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0" name="Google Shape;1840;p6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1" name="Google Shape;1841;p6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42" name="Google Shape;1842;p6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3" name="Google Shape;1843;p6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4" name="Google Shape;1844;p6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845" name="Google Shape;1845;p69"/>
          <p:cNvSpPr txBox="1"/>
          <p:nvPr/>
        </p:nvSpPr>
        <p:spPr>
          <a:xfrm>
            <a:off x="1567026" y="1039690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Word-Network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847" name="Google Shape;1847;p69"/>
          <p:cNvPicPr preferRelativeResize="0"/>
          <p:nvPr/>
        </p:nvPicPr>
        <p:blipFill rotWithShape="1">
          <a:blip r:embed="rId3">
            <a:alphaModFix/>
          </a:blip>
          <a:srcRect l="1063" t="3596" r="605" b="1634"/>
          <a:stretch/>
        </p:blipFill>
        <p:spPr>
          <a:xfrm>
            <a:off x="2146753" y="1860478"/>
            <a:ext cx="8703733" cy="445011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685;p62">
            <a:extLst>
              <a:ext uri="{FF2B5EF4-FFF2-40B4-BE49-F238E27FC236}">
                <a16:creationId xmlns:a16="http://schemas.microsoft.com/office/drawing/2014/main" xmlns="" id="{2A455EC5-2E0D-4EB4-A39D-B44A5B70FE75}"/>
              </a:ext>
            </a:extLst>
          </p:cNvPr>
          <p:cNvSpPr/>
          <p:nvPr/>
        </p:nvSpPr>
        <p:spPr>
          <a:xfrm>
            <a:off x="5183075" y="3205214"/>
            <a:ext cx="776177" cy="54477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685;p62">
            <a:extLst>
              <a:ext uri="{FF2B5EF4-FFF2-40B4-BE49-F238E27FC236}">
                <a16:creationId xmlns:a16="http://schemas.microsoft.com/office/drawing/2014/main" xmlns="" id="{D4B2F74A-5D82-4948-AAF6-B47FACA95622}"/>
              </a:ext>
            </a:extLst>
          </p:cNvPr>
          <p:cNvSpPr/>
          <p:nvPr/>
        </p:nvSpPr>
        <p:spPr>
          <a:xfrm>
            <a:off x="5534170" y="4503256"/>
            <a:ext cx="776177" cy="54477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685;p62">
            <a:extLst>
              <a:ext uri="{FF2B5EF4-FFF2-40B4-BE49-F238E27FC236}">
                <a16:creationId xmlns:a16="http://schemas.microsoft.com/office/drawing/2014/main" xmlns="" id="{C80D983E-66C0-4ED0-AF94-ACF0BD99438E}"/>
              </a:ext>
            </a:extLst>
          </p:cNvPr>
          <p:cNvSpPr/>
          <p:nvPr/>
        </p:nvSpPr>
        <p:spPr>
          <a:xfrm>
            <a:off x="7971105" y="4921229"/>
            <a:ext cx="705615" cy="49525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5" name="Google Shape;1855;p70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856" name="Google Shape;1856;p70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7" name="Google Shape;1857;p70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8" name="Google Shape;1858;p70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9" name="Google Shape;1859;p70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0" name="Google Shape;1860;p70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1" name="Google Shape;1861;p70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2" name="Google Shape;1862;p70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63" name="Google Shape;1863;p70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864" name="Google Shape;1864;p70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5" name="Google Shape;1865;p70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6" name="Google Shape;1866;p70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7" name="Google Shape;1867;p70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68" name="Google Shape;1868;p70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p70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0" name="Google Shape;1870;p70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871" name="Google Shape;1871;p70"/>
          <p:cNvSpPr txBox="1"/>
          <p:nvPr/>
        </p:nvSpPr>
        <p:spPr>
          <a:xfrm>
            <a:off x="1585211" y="1103411"/>
            <a:ext cx="1002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[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국민카드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&amp;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탄탄대로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]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Wordcloud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1872" name="Google Shape;187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435" y="2327867"/>
            <a:ext cx="5400000" cy="360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1873" name="Google Shape;1873;p70"/>
          <p:cNvSpPr txBox="1"/>
          <p:nvPr/>
        </p:nvSpPr>
        <p:spPr>
          <a:xfrm>
            <a:off x="8798673" y="2411330"/>
            <a:ext cx="2061900" cy="28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50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혜택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21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티타늄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쇼핑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할인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실적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사용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신청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홈	11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2" name="Google Shape;302;p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INRTODUCTION </a:t>
            </a:r>
            <a:r>
              <a:rPr lang="en-US" sz="2000" b="1" i="1" u="none" strike="noStrike" cap="none" dirty="0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진행</a:t>
            </a:r>
            <a:r>
              <a:rPr lang="en-US" sz="2000" b="1" i="1" u="none" strike="noStrike" cap="none" dirty="0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r>
              <a:rPr lang="en-US" sz="2000" b="1" i="1" u="none" strike="noStrike" cap="none" dirty="0" err="1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단계</a:t>
            </a:r>
            <a:endParaRPr sz="3600" b="0" i="0" u="none" strike="noStrike" cap="none" dirty="0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10" name="Google Shape;310;p4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311" name="Google Shape;311;p4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5" name="Google Shape;315;p4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4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317" name="Google Shape;317;p4"/>
          <p:cNvGraphicFramePr/>
          <p:nvPr>
            <p:extLst>
              <p:ext uri="{D42A27DB-BD31-4B8C-83A1-F6EECF244321}">
                <p14:modId xmlns:p14="http://schemas.microsoft.com/office/powerpoint/2010/main" val="1174643201"/>
              </p:ext>
            </p:extLst>
          </p:nvPr>
        </p:nvGraphicFramePr>
        <p:xfrm>
          <a:off x="1583579" y="1945064"/>
          <a:ext cx="9867807" cy="3407454"/>
        </p:xfrm>
        <a:graphic>
          <a:graphicData uri="http://schemas.openxmlformats.org/drawingml/2006/table">
            <a:tbl>
              <a:tblPr>
                <a:noFill/>
                <a:tableStyleId>{3FADEDDA-E2DC-4366-90A8-366FECFF20BB}</a:tableStyleId>
              </a:tblPr>
              <a:tblGrid>
                <a:gridCol w="10964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964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619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6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7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10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11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12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13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14</a:t>
                      </a:r>
                      <a:r>
                        <a:rPr lang="ko-KR" altLang="en-US" sz="1800" i="1" dirty="0"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</a:t>
                      </a:r>
                      <a:endParaRPr sz="1800" i="1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주제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탐색</a:t>
                      </a:r>
                      <a:endParaRPr sz="1600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주제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설정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및 </a:t>
                      </a:r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분석방향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수립</a:t>
                      </a:r>
                      <a:endParaRPr sz="1600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중간발표</a:t>
                      </a:r>
                      <a:endParaRPr sz="1600" dirty="0">
                        <a:solidFill>
                          <a:schemeClr val="bg1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C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데이터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수집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및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전처리</a:t>
                      </a:r>
                      <a:endParaRPr sz="1600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모델링</a:t>
                      </a:r>
                      <a:endParaRPr sz="1600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발표자료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</a:t>
                      </a:r>
                      <a:endParaRPr sz="1600" dirty="0">
                        <a:solidFill>
                          <a:srgbClr val="FFFFFF"/>
                        </a:solidFill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8" name="Google Shape;1878;p71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879" name="Google Shape;1879;p71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0" name="Google Shape;1880;p71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71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2" name="Google Shape;1882;p71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3" name="Google Shape;1883;p71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4" name="Google Shape;1884;p71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5" name="Google Shape;1885;p71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86" name="Google Shape;1886;p71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887" name="Google Shape;1887;p71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8" name="Google Shape;1888;p71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9" name="Google Shape;1889;p71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0" name="Google Shape;1890;p71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1" name="Google Shape;1891;p71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2" name="Google Shape;1892;p71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3" name="Google Shape;1893;p71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" name="Google Shape;1634;p60">
            <a:extLst>
              <a:ext uri="{FF2B5EF4-FFF2-40B4-BE49-F238E27FC236}">
                <a16:creationId xmlns:a16="http://schemas.microsoft.com/office/drawing/2014/main" xmlns="" id="{F5FEE3B6-AE76-4E17-8C28-5C269718EBB0}"/>
              </a:ext>
            </a:extLst>
          </p:cNvPr>
          <p:cNvSpPr txBox="1"/>
          <p:nvPr/>
        </p:nvSpPr>
        <p:spPr>
          <a:xfrm>
            <a:off x="1640598" y="1102753"/>
            <a:ext cx="9954502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ko-KR" alt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탄탄대로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이지홈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오토카드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등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탄탄대로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시리즈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 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카드발급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질문이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        이 중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탄탄대로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올쇼핑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티타늄카드관련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endParaRPr 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</a:t>
            </a:r>
            <a:r>
              <a:rPr 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설계사에게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타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카드사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비교문의가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.</a:t>
            </a:r>
            <a:endParaRPr lang="ko-KR" altLang="en-US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15000"/>
              </a:lnSpc>
              <a:buSzPts val="2400"/>
            </a:pP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   설계사에게 탄탄대로 티타늄카드관련 질문이 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체크카드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소액신용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결제서비스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이용자들의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질문이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76200">
              <a:lnSpc>
                <a:spcPct val="115000"/>
              </a:lnSpc>
              <a:buClr>
                <a:schemeClr val="lt1"/>
              </a:buClr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 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나라사랑카드 대중교통 관련 질문이 많았다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5AAEE8-592C-4223-879F-61D324CD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164" y="1764019"/>
            <a:ext cx="1673510" cy="10533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9A7C98A-BBC7-4747-ABA4-C08568C2908A}"/>
              </a:ext>
            </a:extLst>
          </p:cNvPr>
          <p:cNvSpPr/>
          <p:nvPr/>
        </p:nvSpPr>
        <p:spPr>
          <a:xfrm>
            <a:off x="9588373" y="2979644"/>
            <a:ext cx="25428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▲ 국민 탄탄대로 카드 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2" name="Google Shape;1922;p7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923" name="Google Shape;1923;p7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4" name="Google Shape;1924;p7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5" name="Google Shape;1925;p7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6" name="Google Shape;1926;p7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7" name="Google Shape;1927;p7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8" name="Google Shape;1928;p7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9" name="Google Shape;1929;p7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30" name="Google Shape;1930;p7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931" name="Google Shape;1931;p7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2" name="Google Shape;1932;p7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3" name="Google Shape;1933;p7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4" name="Google Shape;1934;p7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5" name="Google Shape;1935;p7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6" name="Google Shape;1936;p7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7" name="Google Shape;1937;p7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38" name="Google Shape;1938;p73"/>
          <p:cNvSpPr txBox="1"/>
          <p:nvPr/>
        </p:nvSpPr>
        <p:spPr>
          <a:xfrm>
            <a:off x="7897361" y="2412500"/>
            <a:ext cx="2126100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115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설계사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32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퍼플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추천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12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토스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할인형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10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삼성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  10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신규발급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현금지원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리볼빙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      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39" name="Google Shape;1939;p73"/>
          <p:cNvSpPr txBox="1"/>
          <p:nvPr/>
        </p:nvSpPr>
        <p:spPr>
          <a:xfrm>
            <a:off x="1627250" y="1103850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40" name="Google Shape;1940;p73"/>
          <p:cNvSpPr/>
          <p:nvPr/>
        </p:nvSpPr>
        <p:spPr>
          <a:xfrm>
            <a:off x="7801152" y="2450600"/>
            <a:ext cx="1827745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73"/>
          <p:cNvSpPr/>
          <p:nvPr/>
        </p:nvSpPr>
        <p:spPr>
          <a:xfrm>
            <a:off x="7801152" y="2802200"/>
            <a:ext cx="1827745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73"/>
          <p:cNvSpPr/>
          <p:nvPr/>
        </p:nvSpPr>
        <p:spPr>
          <a:xfrm>
            <a:off x="7801152" y="5001770"/>
            <a:ext cx="1827745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3" name="Google Shape;19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450" y="2006214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8" name="Google Shape;1948;p7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949" name="Google Shape;1949;p74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0" name="Google Shape;1950;p74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1" name="Google Shape;1951;p74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2" name="Google Shape;1952;p74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3" name="Google Shape;1953;p74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4" name="Google Shape;1954;p74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5" name="Google Shape;1955;p74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6" name="Google Shape;1956;p74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957" name="Google Shape;1957;p74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1" name="Google Shape;1961;p74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2" name="Google Shape;1962;p74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3" name="Google Shape;1963;p74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64" name="Google Shape;1964;p74"/>
          <p:cNvSpPr txBox="1"/>
          <p:nvPr/>
        </p:nvSpPr>
        <p:spPr>
          <a:xfrm>
            <a:off x="1623081" y="1071219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Word-Network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65" name="Google Shape;1965;p74"/>
          <p:cNvSpPr/>
          <p:nvPr/>
        </p:nvSpPr>
        <p:spPr>
          <a:xfrm>
            <a:off x="4492400" y="3429025"/>
            <a:ext cx="681000" cy="434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74"/>
          <p:cNvSpPr/>
          <p:nvPr/>
        </p:nvSpPr>
        <p:spPr>
          <a:xfrm>
            <a:off x="5173400" y="2994625"/>
            <a:ext cx="681000" cy="434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74"/>
          <p:cNvSpPr/>
          <p:nvPr/>
        </p:nvSpPr>
        <p:spPr>
          <a:xfrm>
            <a:off x="6183400" y="3863425"/>
            <a:ext cx="681000" cy="434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8" name="Google Shape;1968;p74"/>
          <p:cNvGrpSpPr/>
          <p:nvPr/>
        </p:nvGrpSpPr>
        <p:grpSpPr>
          <a:xfrm>
            <a:off x="2692637" y="1702825"/>
            <a:ext cx="7182524" cy="4850375"/>
            <a:chOff x="2692637" y="1702825"/>
            <a:chExt cx="7182524" cy="4850375"/>
          </a:xfrm>
        </p:grpSpPr>
        <p:pic>
          <p:nvPicPr>
            <p:cNvPr id="1969" name="Google Shape;1969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92637" y="1702825"/>
              <a:ext cx="7182524" cy="485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0" name="Google Shape;1970;p74"/>
            <p:cNvPicPr preferRelativeResize="0"/>
            <p:nvPr/>
          </p:nvPicPr>
          <p:blipFill rotWithShape="1">
            <a:blip r:embed="rId4">
              <a:alphaModFix/>
            </a:blip>
            <a:srcRect l="4743" t="7158" r="7095" b="16358"/>
            <a:stretch/>
          </p:blipFill>
          <p:spPr>
            <a:xfrm rot="1682850">
              <a:off x="3484434" y="2528520"/>
              <a:ext cx="1137482" cy="394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1" name="Google Shape;1971;p74"/>
          <p:cNvSpPr/>
          <p:nvPr/>
        </p:nvSpPr>
        <p:spPr>
          <a:xfrm>
            <a:off x="5101530" y="2941055"/>
            <a:ext cx="782700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74"/>
          <p:cNvSpPr/>
          <p:nvPr/>
        </p:nvSpPr>
        <p:spPr>
          <a:xfrm>
            <a:off x="4452060" y="3397495"/>
            <a:ext cx="782700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74"/>
          <p:cNvSpPr/>
          <p:nvPr/>
        </p:nvSpPr>
        <p:spPr>
          <a:xfrm>
            <a:off x="6143060" y="3820365"/>
            <a:ext cx="782700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8" name="Google Shape;1978;p75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979" name="Google Shape;1979;p75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0" name="Google Shape;1980;p75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1" name="Google Shape;1981;p75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2" name="Google Shape;1982;p75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3" name="Google Shape;1983;p75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4" name="Google Shape;1984;p75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5" name="Google Shape;1985;p75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86" name="Google Shape;1986;p75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1987" name="Google Shape;1987;p75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8" name="Google Shape;1988;p75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9" name="Google Shape;1989;p75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0" name="Google Shape;1990;p7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91" name="Google Shape;1991;p75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2" name="Google Shape;1992;p75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3" name="Google Shape;1993;p75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pic>
        <p:nvPicPr>
          <p:cNvPr id="1995" name="Google Shape;199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5947" y="2191157"/>
            <a:ext cx="5400000" cy="360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1996" name="Google Shape;1996;p75"/>
          <p:cNvSpPr txBox="1"/>
          <p:nvPr/>
        </p:nvSpPr>
        <p:spPr>
          <a:xfrm>
            <a:off x="8695813" y="1762569"/>
            <a:ext cx="1972200" cy="484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156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혜택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87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사용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78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추천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37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할인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31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제로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30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레드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24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지원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24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신규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23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원급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21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답변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20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현재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19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삼성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17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보험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16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가입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  16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코스트코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 15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" name="Google Shape;2087;p79">
            <a:extLst>
              <a:ext uri="{FF2B5EF4-FFF2-40B4-BE49-F238E27FC236}">
                <a16:creationId xmlns:a16="http://schemas.microsoft.com/office/drawing/2014/main" xmlns="" id="{7E7264BD-DFF4-4034-955D-CCE3D4BE8E2F}"/>
              </a:ext>
            </a:extLst>
          </p:cNvPr>
          <p:cNvSpPr txBox="1"/>
          <p:nvPr/>
        </p:nvSpPr>
        <p:spPr>
          <a:xfrm>
            <a:off x="1204213" y="1104943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현대카드 </a:t>
            </a: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&amp; 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 </a:t>
            </a:r>
            <a:r>
              <a:rPr lang="en-US" altLang="ko-KR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] </a:t>
            </a:r>
            <a:r>
              <a:rPr lang="en-US" altLang="ko-KR" sz="24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endParaRPr lang="ko-KR" altLang="en-US" sz="24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1" name="Google Shape;2001;p76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02" name="Google Shape;2002;p76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3" name="Google Shape;2003;p76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4" name="Google Shape;2004;p76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5" name="Google Shape;2005;p76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6" name="Google Shape;2006;p76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76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8" name="Google Shape;2008;p76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09" name="Google Shape;2009;p76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010" name="Google Shape;2010;p76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1" name="Google Shape;2011;p76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2" name="Google Shape;2012;p76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3" name="Google Shape;2013;p76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14" name="Google Shape;2014;p76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5" name="Google Shape;2015;p76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6" name="Google Shape;2016;p76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19" name="Google Shape;1634;p60">
            <a:extLst>
              <a:ext uri="{FF2B5EF4-FFF2-40B4-BE49-F238E27FC236}">
                <a16:creationId xmlns:a16="http://schemas.microsoft.com/office/drawing/2014/main" xmlns="" id="{8E2A96CE-B18F-4A4C-906D-BCA1DE11A8EE}"/>
              </a:ext>
            </a:extLst>
          </p:cNvPr>
          <p:cNvSpPr txBox="1"/>
          <p:nvPr/>
        </p:nvSpPr>
        <p:spPr>
          <a:xfrm>
            <a:off x="1640598" y="1102753"/>
            <a:ext cx="9954502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ko-KR" altLang="en-US" sz="24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현대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 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설계사를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통한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발급문의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카드추천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</a:t>
            </a:r>
            <a:endParaRPr 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lvl="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</a:t>
            </a:r>
            <a:r>
              <a:rPr lang="en-US" sz="2000" b="0" i="0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 ex)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무신사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토스</a:t>
            </a:r>
            <a:endParaRPr lang="en-US" altLang="ko-KR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15000"/>
              </a:lnSpc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       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발급을 위한 조건문의가 많았다 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ex)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신용등급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발급조건</a:t>
            </a:r>
          </a:p>
          <a:p>
            <a:pPr marL="76200" lvl="0">
              <a:lnSpc>
                <a:spcPct val="115000"/>
              </a:lnSpc>
              <a:buClr>
                <a:schemeClr val="lt1"/>
              </a:buClr>
              <a:buSzPts val="2400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현금지원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: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현금지원금에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대한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많았다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76200">
              <a:lnSpc>
                <a:spcPct val="115000"/>
              </a:lnSpc>
              <a:buClr>
                <a:schemeClr val="lt1"/>
              </a:buClr>
              <a:buSzPts val="2400"/>
            </a:pP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         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설계사마다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다른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때문으로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보인다</a:t>
            </a:r>
            <a:r>
              <a:rPr lang="en-US" altLang="ko-KR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</a:p>
          <a:p>
            <a:pPr marL="457200" indent="-381000">
              <a:lnSpc>
                <a:spcPct val="115000"/>
              </a:lnSpc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endParaRPr lang="ko-KR" altLang="en-US" sz="2000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2" name="Google Shape;2022;p77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23" name="Google Shape;2023;p77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4" name="Google Shape;2024;p77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5" name="Google Shape;2025;p77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6" name="Google Shape;2026;p77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7" name="Google Shape;2027;p77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p77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9" name="Google Shape;2029;p77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30" name="Google Shape;2030;p77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031" name="Google Shape;2031;p77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2" name="Google Shape;2032;p77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3" name="Google Shape;2033;p77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4" name="Google Shape;2034;p77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5" name="Google Shape;2035;p77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6" name="Google Shape;2036;p77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7" name="Google Shape;2037;p77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분석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038" name="Google Shape;2038;p77"/>
          <p:cNvSpPr txBox="1"/>
          <p:nvPr/>
        </p:nvSpPr>
        <p:spPr>
          <a:xfrm>
            <a:off x="1525650" y="1065750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및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선정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040" name="Google Shape;2040;p77"/>
          <p:cNvSpPr txBox="1"/>
          <p:nvPr/>
        </p:nvSpPr>
        <p:spPr>
          <a:xfrm>
            <a:off x="7972265" y="2335502"/>
            <a:ext cx="2877485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312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새마을금고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45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어피치</a:t>
            </a: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44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신한카드  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39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카카오뱅크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33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하나은행  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28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국민은행  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26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하나카드   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20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신한체크카드</a:t>
            </a: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19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체크카드로     </a:t>
            </a:r>
            <a:r>
              <a:rPr lang="en-US" altLang="ko-KR" sz="18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3EEE10E-4E13-49A5-BF02-6A73EA7435D9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6"/>
          <a:stretch/>
        </p:blipFill>
        <p:spPr bwMode="auto">
          <a:xfrm>
            <a:off x="2126837" y="1932152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942;p73">
            <a:extLst>
              <a:ext uri="{FF2B5EF4-FFF2-40B4-BE49-F238E27FC236}">
                <a16:creationId xmlns:a16="http://schemas.microsoft.com/office/drawing/2014/main" xmlns="" id="{E503B8A3-19BF-4590-A419-A2EE1A27DBDE}"/>
              </a:ext>
            </a:extLst>
          </p:cNvPr>
          <p:cNvSpPr/>
          <p:nvPr/>
        </p:nvSpPr>
        <p:spPr>
          <a:xfrm>
            <a:off x="7846701" y="2361534"/>
            <a:ext cx="2211572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42;p73">
            <a:extLst>
              <a:ext uri="{FF2B5EF4-FFF2-40B4-BE49-F238E27FC236}">
                <a16:creationId xmlns:a16="http://schemas.microsoft.com/office/drawing/2014/main" xmlns="" id="{2776138B-244F-4D9B-8B4F-BCE3C8338988}"/>
              </a:ext>
            </a:extLst>
          </p:cNvPr>
          <p:cNvSpPr/>
          <p:nvPr/>
        </p:nvSpPr>
        <p:spPr>
          <a:xfrm>
            <a:off x="7851958" y="2713628"/>
            <a:ext cx="2211572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942;p73">
            <a:extLst>
              <a:ext uri="{FF2B5EF4-FFF2-40B4-BE49-F238E27FC236}">
                <a16:creationId xmlns:a16="http://schemas.microsoft.com/office/drawing/2014/main" xmlns="" id="{0FD96B36-3FB0-42DB-8340-46CBEBB78ED9}"/>
              </a:ext>
            </a:extLst>
          </p:cNvPr>
          <p:cNvSpPr/>
          <p:nvPr/>
        </p:nvSpPr>
        <p:spPr>
          <a:xfrm>
            <a:off x="7846705" y="3055213"/>
            <a:ext cx="2211572" cy="345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5" name="Google Shape;2045;p78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46" name="Google Shape;2046;p78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7" name="Google Shape;2047;p78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8" name="Google Shape;2048;p78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9" name="Google Shape;2049;p78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0" name="Google Shape;2050;p78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1" name="Google Shape;2051;p78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2" name="Google Shape;2052;p78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53" name="Google Shape;2053;p78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054" name="Google Shape;2054;p78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5" name="Google Shape;2055;p78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6" name="Google Shape;2056;p78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7" name="Google Shape;2057;p78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58" name="Google Shape;2058;p78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9" name="Google Shape;2059;p78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0" name="Google Shape;2060;p78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061" name="Google Shape;2061;p78"/>
          <p:cNvSpPr txBox="1"/>
          <p:nvPr/>
        </p:nvSpPr>
        <p:spPr>
          <a:xfrm>
            <a:off x="1540750" y="1014673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Word-Network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062" name="Google Shape;2062;p78"/>
          <p:cNvPicPr preferRelativeResize="0"/>
          <p:nvPr/>
        </p:nvPicPr>
        <p:blipFill rotWithShape="1">
          <a:blip r:embed="rId3">
            <a:alphaModFix/>
          </a:blip>
          <a:srcRect l="3619" t="9299" r="2596" b="6468"/>
          <a:stretch/>
        </p:blipFill>
        <p:spPr>
          <a:xfrm>
            <a:off x="1447981" y="1932152"/>
            <a:ext cx="10371250" cy="39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78"/>
          <p:cNvSpPr/>
          <p:nvPr/>
        </p:nvSpPr>
        <p:spPr>
          <a:xfrm>
            <a:off x="4465555" y="3310155"/>
            <a:ext cx="782700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78"/>
          <p:cNvSpPr/>
          <p:nvPr/>
        </p:nvSpPr>
        <p:spPr>
          <a:xfrm>
            <a:off x="6025335" y="4112560"/>
            <a:ext cx="860970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78"/>
          <p:cNvSpPr/>
          <p:nvPr/>
        </p:nvSpPr>
        <p:spPr>
          <a:xfrm>
            <a:off x="6190467" y="3630325"/>
            <a:ext cx="947067" cy="49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1" name="Google Shape;2071;p79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72" name="Google Shape;2072;p79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3" name="Google Shape;2073;p79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4" name="Google Shape;2074;p79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5" name="Google Shape;2075;p79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6" name="Google Shape;2076;p79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7" name="Google Shape;2077;p79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8" name="Google Shape;2078;p79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9" name="Google Shape;2079;p79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080" name="Google Shape;2080;p79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1" name="Google Shape;2081;p79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2" name="Google Shape;2082;p79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3" name="Google Shape;2083;p79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4" name="Google Shape;2084;p79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5" name="Google Shape;2085;p79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6" name="Google Shape;2086;p79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087" name="Google Shape;2087;p79"/>
          <p:cNvSpPr txBox="1"/>
          <p:nvPr/>
        </p:nvSpPr>
        <p:spPr>
          <a:xfrm>
            <a:off x="1595721" y="1066843"/>
            <a:ext cx="946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&amp;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새마을금고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Wordcloud</a:t>
            </a: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088" name="Google Shape;208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234" y="2371967"/>
            <a:ext cx="5400000" cy="360000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2089" name="Google Shape;2089;p79"/>
          <p:cNvSpPr txBox="1"/>
          <p:nvPr/>
        </p:nvSpPr>
        <p:spPr>
          <a:xfrm>
            <a:off x="8741099" y="2371967"/>
            <a:ext cx="2133043" cy="283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결제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45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계좌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25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사용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22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실적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할인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17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발급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16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연결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등록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돈	14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캐시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	13</a:t>
            </a:r>
            <a:endParaRPr sz="18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4" name="Google Shape;2094;p80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95" name="Google Shape;2095;p80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6" name="Google Shape;2096;p80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7" name="Google Shape;2097;p80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8" name="Google Shape;2098;p80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9" name="Google Shape;2099;p80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0" name="Google Shape;2100;p80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1" name="Google Shape;2101;p80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2" name="Google Shape;2102;p80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103" name="Google Shape;2103;p80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4" name="Google Shape;2104;p80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5" name="Google Shape;2105;p80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6" name="Google Shape;2106;p80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07" name="Google Shape;2107;p80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8" name="Google Shape;2108;p80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9" name="Google Shape;2109;p80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ANALYSIS </a:t>
            </a:r>
            <a:r>
              <a:rPr lang="en-US" sz="2000" b="1" i="1" u="none" strike="noStrike" cap="none" dirty="0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 u="none" strike="noStrike" cap="none" dirty="0" err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분석</a:t>
            </a:r>
            <a:endParaRPr sz="3600" b="0" i="0" u="none" strike="noStrike" cap="none" dirty="0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10" name="Google Shape;2110;p80"/>
          <p:cNvSpPr txBox="1"/>
          <p:nvPr/>
        </p:nvSpPr>
        <p:spPr>
          <a:xfrm>
            <a:off x="1693149" y="1060711"/>
            <a:ext cx="10060853" cy="517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[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카카오카드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]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해석</a:t>
            </a: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새마을금고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새마을금고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체크카드가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실적을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조금만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쌓아도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</a:t>
            </a:r>
            <a:r>
              <a:rPr lang="en-US" sz="2000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혜택을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제공하기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때문에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발급문의가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체크카드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: 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청소년의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체크카드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발급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문의가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		 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다른은행과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계좌를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연동하는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것에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카드서비스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원리문의가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많다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19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0" i="0" u="none" strike="noStrike" cap="none" dirty="0" err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어피치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카카오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캐릭터로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카드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디자인이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되어있어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endParaRPr lang="ko-KR" alt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                 카드를 캐릭터 이름으로 명명하는 경우가 많았다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.</a:t>
            </a:r>
            <a:endParaRPr lang="ko-KR" altLang="en-US" sz="20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0F2F6C-CFD2-4B1C-B93E-D959B5F9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782" y="1871662"/>
            <a:ext cx="1838133" cy="113952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7B0533B-A071-405A-B415-1CEE83BBD8B8}"/>
              </a:ext>
            </a:extLst>
          </p:cNvPr>
          <p:cNvSpPr/>
          <p:nvPr/>
        </p:nvSpPr>
        <p:spPr>
          <a:xfrm>
            <a:off x="8892814" y="3098907"/>
            <a:ext cx="32120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▲ 카카오 </a:t>
            </a:r>
            <a:r>
              <a:rPr lang="ko-KR" altLang="en-US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어피치</a:t>
            </a:r>
            <a:r>
              <a:rPr lang="ko-KR" altLang="en-US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카드 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5" name="Google Shape;2115;p81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16" name="Google Shape;2116;p81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및 가설 검정 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17" name="Google Shape;2117;p81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8" name="Google Shape;2118;p81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9" name="Google Shape;2119;p81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20" name="Google Shape;2120;p8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21" name="Google Shape;2121;p81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22" name="Google Shape;2122;p81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23" name="Google Shape;2123;p81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124" name="Google Shape;2124;p81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2125" name="Google Shape;2125;p81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6" name="Google Shape;2126;p81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7" name="Google Shape;2127;p81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8" name="Google Shape;2128;p81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29" name="Google Shape;2129;p81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30" name="Google Shape;2130;p81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E0ACD7-C078-4B65-B26C-292E926CB189}"/>
              </a:ext>
            </a:extLst>
          </p:cNvPr>
          <p:cNvSpPr/>
          <p:nvPr/>
        </p:nvSpPr>
        <p:spPr>
          <a:xfrm>
            <a:off x="1985439" y="1724657"/>
            <a:ext cx="9938696" cy="484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신한카드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국민카드 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카드종류가 많아 </a:t>
            </a:r>
            <a:r>
              <a:rPr lang="ko-KR" altLang="en-US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카드추천 질문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많을 것이다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 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신한카드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 </a:t>
            </a: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1.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‘</a:t>
            </a:r>
            <a:r>
              <a:rPr lang="ko-KR" altLang="en-US" sz="20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딥드림카드’라는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특정 카드관련 질문이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2.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설계사를 통해 카드발급 상담을 받고자 하는 사람들이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 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국민카드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 </a:t>
            </a: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1.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 추천문의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특히 </a:t>
            </a:r>
            <a:r>
              <a:rPr lang="ko-KR" altLang="en-US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‘탄탄대로 카드</a:t>
            </a:r>
            <a:r>
              <a:rPr lang="en-US" altLang="ko-KR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’</a:t>
            </a:r>
            <a:r>
              <a:rPr lang="ko-KR" altLang="en-US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시리즈 내 카드추천 문의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2.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설계사를 통해 카드발급 상담을 받고자 하는 사람들이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5"/>
          <p:cNvGraphicFramePr/>
          <p:nvPr>
            <p:extLst>
              <p:ext uri="{D42A27DB-BD31-4B8C-83A1-F6EECF244321}">
                <p14:modId xmlns:p14="http://schemas.microsoft.com/office/powerpoint/2010/main" val="1720810185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23" name="Google Shape;323;p5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DATA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수집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29" name="Google Shape;329;p5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31" name="Google Shape;331;p5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332" name="Google Shape;332;p5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36" name="Google Shape;336;p5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37" name="Google Shape;337;p5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9" name="Google Shape;249;p3">
            <a:extLst>
              <a:ext uri="{FF2B5EF4-FFF2-40B4-BE49-F238E27FC236}">
                <a16:creationId xmlns:a16="http://schemas.microsoft.com/office/drawing/2014/main" xmlns="" id="{E79C9E75-E603-4BF1-BA9D-A1D023DC32F8}"/>
              </a:ext>
            </a:extLst>
          </p:cNvPr>
          <p:cNvSpPr txBox="1"/>
          <p:nvPr/>
        </p:nvSpPr>
        <p:spPr>
          <a:xfrm>
            <a:off x="1499748" y="1092025"/>
            <a:ext cx="9963939" cy="5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사용 데이터</a:t>
            </a:r>
          </a:p>
          <a:p>
            <a:pPr lvl="0">
              <a:lnSpc>
                <a:spcPct val="200000"/>
              </a:lnSpc>
            </a:pPr>
            <a:endParaRPr lang="ko-KR" altLang="en-US" sz="16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533400" lvl="3" indent="-457200">
              <a:lnSpc>
                <a:spcPct val="200000"/>
              </a:lnSpc>
              <a:buSzPts val="2400"/>
              <a:buFont typeface="+mj-ea"/>
              <a:buAutoNum type="circleNumDbPlain"/>
            </a:pPr>
            <a:r>
              <a:rPr lang="ko-KR" altLang="en-US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소비자동향조사 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(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한국은행경제통계시스템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)</a:t>
            </a:r>
          </a:p>
          <a:p>
            <a:pPr marL="533400" lvl="3" indent="-457200">
              <a:lnSpc>
                <a:spcPct val="200000"/>
              </a:lnSpc>
              <a:buSzPts val="2400"/>
              <a:buFont typeface="+mj-ea"/>
              <a:buAutoNum type="circleNumDbPlain"/>
            </a:pPr>
            <a:r>
              <a:rPr lang="ko-KR" altLang="en-US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경기종합지수 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(e-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나라지표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Malgun Gothic"/>
              </a:rPr>
              <a:t>)</a:t>
            </a:r>
          </a:p>
          <a:p>
            <a:pPr marL="533400" lvl="3" indent="-457200">
              <a:lnSpc>
                <a:spcPct val="200000"/>
              </a:lnSpc>
              <a:buSzPts val="2400"/>
              <a:buFont typeface="+mj-ea"/>
              <a:buAutoNum type="circleNumDbPlain"/>
            </a:pPr>
            <a:r>
              <a:rPr lang="ko-KR" altLang="en-US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뉴스 헤드라인 및 요약 본문 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(NAVER)</a:t>
            </a:r>
          </a:p>
          <a:p>
            <a:pPr marL="533400" lvl="3" indent="-457200">
              <a:lnSpc>
                <a:spcPct val="200000"/>
              </a:lnSpc>
              <a:buSzPts val="2400"/>
              <a:buFont typeface="+mj-ea"/>
              <a:buAutoNum type="circleNumDbPlain"/>
            </a:pPr>
            <a:r>
              <a:rPr lang="ko-KR" altLang="en-US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주요 카드사 이벤트 데이터</a:t>
            </a:r>
            <a:r>
              <a:rPr lang="en-US" altLang="ko-KR" sz="2200" dirty="0"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신한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삼성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국민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우리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하나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lang="ko-KR" altLang="en-US" sz="22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8FA13C2-8C73-4638-B86C-1FBBD76B265A}"/>
              </a:ext>
            </a:extLst>
          </p:cNvPr>
          <p:cNvGrpSpPr/>
          <p:nvPr/>
        </p:nvGrpSpPr>
        <p:grpSpPr>
          <a:xfrm>
            <a:off x="9472350" y="3659531"/>
            <a:ext cx="2644252" cy="1446550"/>
            <a:chOff x="9472350" y="3717282"/>
            <a:chExt cx="2644252" cy="14465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A4BD344C-1383-4A7E-967F-5A9C2869BB04}"/>
                </a:ext>
              </a:extLst>
            </p:cNvPr>
            <p:cNvSpPr txBox="1"/>
            <p:nvPr/>
          </p:nvSpPr>
          <p:spPr>
            <a:xfrm>
              <a:off x="9472350" y="3717282"/>
              <a:ext cx="818148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800" dirty="0">
                  <a:solidFill>
                    <a:srgbClr val="FF0000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]</a:t>
              </a:r>
              <a:endParaRPr lang="ko-KR" altLang="en-US" sz="2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51B26E6-8B85-46F8-9D06-CE5D840CA628}"/>
                </a:ext>
              </a:extLst>
            </p:cNvPr>
            <p:cNvSpPr txBox="1"/>
            <p:nvPr/>
          </p:nvSpPr>
          <p:spPr>
            <a:xfrm>
              <a:off x="10133799" y="4285151"/>
              <a:ext cx="1982803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200" dirty="0" err="1">
                  <a:solidFill>
                    <a:srgbClr val="FF0000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크롤링</a:t>
              </a:r>
              <a:endParaRPr lang="ko-KR" altLang="en-US" sz="22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6" name="Google Shape;2136;p82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37" name="Google Shape;2137;p8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및 가설 검정 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38" name="Google Shape;2138;p8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39" name="Google Shape;2139;p8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40" name="Google Shape;2140;p8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41" name="Google Shape;2141;p8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42" name="Google Shape;2142;p8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43" name="Google Shape;2143;p8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44" name="Google Shape;2144;p8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145" name="Google Shape;2145;p82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146" name="Google Shape;2146;p8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47" name="Google Shape;2147;p8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48" name="Google Shape;2148;p8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49" name="Google Shape;2149;p8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50" name="Google Shape;2150;p8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51" name="Google Shape;2151;p8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D52221E-91CA-4E8A-B95B-2B3639B37C8C}"/>
              </a:ext>
            </a:extLst>
          </p:cNvPr>
          <p:cNvSpPr/>
          <p:nvPr/>
        </p:nvSpPr>
        <p:spPr>
          <a:xfrm>
            <a:off x="2014462" y="1670215"/>
            <a:ext cx="9307063" cy="2605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삼성카드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현대카드 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코스트코 발급 질문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많을 것이다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fontAlgn="base">
              <a:lnSpc>
                <a:spcPct val="150000"/>
              </a:lnSpc>
            </a:pPr>
            <a:r>
              <a:rPr lang="ko-KR" altLang="en-US" sz="20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 지식</a:t>
            </a:r>
            <a:r>
              <a:rPr lang="en-US" altLang="ko-KR" sz="2000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결과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</a:p>
          <a:p>
            <a:pPr marL="457200"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삼성카드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현대카드 모두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코스트코 발급 관련 내용이 거의 없었다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7" name="Google Shape;2157;p83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58" name="Google Shape;2158;p83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결론 및 가설 검정 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59" name="Google Shape;2159;p83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0" name="Google Shape;2160;p83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1" name="Google Shape;2161;p83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2" name="Google Shape;2162;p83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3" name="Google Shape;2163;p83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4" name="Google Shape;2164;p83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65" name="Google Shape;2165;p83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166" name="Google Shape;2166;p83"/>
          <p:cNvGrpSpPr/>
          <p:nvPr/>
        </p:nvGrpSpPr>
        <p:grpSpPr>
          <a:xfrm>
            <a:off x="393985" y="2570861"/>
            <a:ext cx="102855" cy="140596"/>
            <a:chOff x="2597" y="4163"/>
            <a:chExt cx="215" cy="294"/>
          </a:xfrm>
        </p:grpSpPr>
        <p:sp>
          <p:nvSpPr>
            <p:cNvPr id="2167" name="Google Shape;2167;p83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68" name="Google Shape;2168;p83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69" name="Google Shape;2169;p83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70" name="Google Shape;2170;p83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71" name="Google Shape;2171;p83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72" name="Google Shape;2172;p83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2F4E152-D2FB-46B6-A164-B0EE60C2797E}"/>
              </a:ext>
            </a:extLst>
          </p:cNvPr>
          <p:cNvSpPr/>
          <p:nvPr/>
        </p:nvSpPr>
        <p:spPr>
          <a:xfrm>
            <a:off x="2044242" y="1684230"/>
            <a:ext cx="8848109" cy="3529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카카오카드 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체크카드보다 </a:t>
            </a:r>
            <a:r>
              <a:rPr lang="ko-KR" altLang="en-US" sz="2000" dirty="0">
                <a:solidFill>
                  <a:srgbClr val="92D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신용카드 관련 질문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많을 것이다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·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신용카드 문의는 거의 없고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체크카드 문의가 대다수였다</a:t>
            </a:r>
            <a:r>
              <a:rPr lang="en-US" altLang="ko-KR" sz="20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·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특히 ‘</a:t>
            </a:r>
            <a:r>
              <a:rPr lang="ko-KR" altLang="en-US" sz="20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어피치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’, ‘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무지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’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등 카카오 캐릭터카드 발급 질문이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0" name="Google Shape;2110;g6f113c33df_3_22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11" name="Google Shape;2111;g6f113c33df_3_22"/>
          <p:cNvSpPr/>
          <p:nvPr/>
        </p:nvSpPr>
        <p:spPr>
          <a:xfrm>
            <a:off x="0" y="0"/>
            <a:ext cx="12192000" cy="499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12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CONCLUSION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</a:t>
            </a:r>
            <a:r>
              <a:rPr lang="en-US" sz="2000" b="1" i="1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인사이트 도출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 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12" name="Google Shape;2112;g6f113c33df_3_22"/>
          <p:cNvSpPr/>
          <p:nvPr/>
        </p:nvSpPr>
        <p:spPr>
          <a:xfrm>
            <a:off x="301861" y="59531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3" name="Google Shape;2113;g6f113c33df_3_22"/>
          <p:cNvSpPr/>
          <p:nvPr/>
        </p:nvSpPr>
        <p:spPr>
          <a:xfrm>
            <a:off x="301858" y="1871662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4" name="Google Shape;2114;g6f113c33df_3_22"/>
          <p:cNvSpPr/>
          <p:nvPr/>
        </p:nvSpPr>
        <p:spPr>
          <a:xfrm>
            <a:off x="301857" y="2509837"/>
            <a:ext cx="276300" cy="276300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5" name="Google Shape;2115;g6f113c33df_3_22"/>
          <p:cNvSpPr/>
          <p:nvPr/>
        </p:nvSpPr>
        <p:spPr>
          <a:xfrm>
            <a:off x="301856" y="3148012"/>
            <a:ext cx="276300" cy="276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6" name="Google Shape;2116;g6f113c33df_3_22"/>
          <p:cNvSpPr/>
          <p:nvPr/>
        </p:nvSpPr>
        <p:spPr>
          <a:xfrm>
            <a:off x="301855" y="1227715"/>
            <a:ext cx="276300" cy="2763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7" name="Google Shape;2117;g6f113c33df_3_22"/>
          <p:cNvSpPr/>
          <p:nvPr/>
        </p:nvSpPr>
        <p:spPr>
          <a:xfrm>
            <a:off x="349697" y="1932152"/>
            <a:ext cx="175100" cy="1552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18" name="Google Shape;2118;g6f113c33df_3_22"/>
          <p:cNvSpPr/>
          <p:nvPr/>
        </p:nvSpPr>
        <p:spPr>
          <a:xfrm>
            <a:off x="359610" y="1295930"/>
            <a:ext cx="161446" cy="141297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119" name="Google Shape;2119;g6f113c33df_3_22"/>
          <p:cNvGrpSpPr/>
          <p:nvPr/>
        </p:nvGrpSpPr>
        <p:grpSpPr>
          <a:xfrm>
            <a:off x="393985" y="2570861"/>
            <a:ext cx="103032" cy="140787"/>
            <a:chOff x="2597" y="4163"/>
            <a:chExt cx="215" cy="294"/>
          </a:xfrm>
        </p:grpSpPr>
        <p:sp>
          <p:nvSpPr>
            <p:cNvPr id="2120" name="Google Shape;2120;g6f113c33df_3_22"/>
            <p:cNvSpPr/>
            <p:nvPr/>
          </p:nvSpPr>
          <p:spPr>
            <a:xfrm>
              <a:off x="2630" y="4163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1" name="Google Shape;2121;g6f113c33df_3_22"/>
            <p:cNvSpPr/>
            <p:nvPr/>
          </p:nvSpPr>
          <p:spPr>
            <a:xfrm>
              <a:off x="2664" y="4250"/>
              <a:ext cx="82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2" name="Google Shape;2122;g6f113c33df_3_22"/>
            <p:cNvSpPr/>
            <p:nvPr/>
          </p:nvSpPr>
          <p:spPr>
            <a:xfrm>
              <a:off x="2597" y="4335"/>
              <a:ext cx="215" cy="122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23" name="Google Shape;2123;g6f113c33df_3_22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24" name="Google Shape;2124;g6f113c33df_3_22"/>
          <p:cNvSpPr/>
          <p:nvPr/>
        </p:nvSpPr>
        <p:spPr>
          <a:xfrm flipH="1">
            <a:off x="372769" y="3223460"/>
            <a:ext cx="111640" cy="137057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25" name="Google Shape;2125;g6f113c33df_3_22"/>
          <p:cNvSpPr/>
          <p:nvPr/>
        </p:nvSpPr>
        <p:spPr>
          <a:xfrm>
            <a:off x="389576" y="654843"/>
            <a:ext cx="95342" cy="16035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E9109A3-3572-4FF3-B126-1CD833B7824F}"/>
              </a:ext>
            </a:extLst>
          </p:cNvPr>
          <p:cNvSpPr/>
          <p:nvPr/>
        </p:nvSpPr>
        <p:spPr>
          <a:xfrm>
            <a:off x="1366549" y="1175242"/>
            <a:ext cx="9838726" cy="558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fontAlgn="base"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1.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카드사를 통하지 않고 지식인의 </a:t>
            </a: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설계사를 통해 카드를 발급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받고 싶어하는  </a:t>
            </a:r>
            <a:endParaRPr lang="en-US" altLang="ko-KR" sz="20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fontAlgn="base">
              <a:lnSpc>
                <a:spcPct val="12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고객들이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☞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 지식</a:t>
            </a:r>
            <a:r>
              <a:rPr lang="en-US" altLang="ko-KR" sz="2000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과 같이 </a:t>
            </a: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진입장벽이 낮은 상담 서비스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필요하다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endParaRPr lang="en-US" altLang="ko-KR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설계사에 따라 발급 시 받을 수 있는 혜택이 달라 더 많은 혜택을 줄 수 있는</a:t>
            </a:r>
            <a:endParaRPr lang="en-US" altLang="ko-KR" sz="20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설계사를 찾는 문의가 많았다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533400">
              <a:lnSpc>
                <a:spcPct val="12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☞ </a:t>
            </a:r>
            <a:r>
              <a:rPr lang="ko-KR" altLang="en-US" sz="20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 지식</a:t>
            </a:r>
            <a:r>
              <a:rPr lang="en-US" altLang="ko-KR" sz="2000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통해 </a:t>
            </a:r>
            <a:r>
              <a:rPr lang="ko-KR" altLang="en-US" sz="2000" dirty="0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카드 발급 영업활동</a:t>
            </a:r>
            <a:r>
              <a:rPr lang="ko-KR" altLang="en-US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활발히 이뤄지고 있다</a:t>
            </a:r>
            <a:r>
              <a:rPr lang="en-US" altLang="ko-KR" sz="20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437ABE10-F815-4584-A182-5B2142DAB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134" y="4100600"/>
            <a:ext cx="2247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HY동녘M" panose="02030600000101010101" pitchFamily="18" charset="-127"/>
                <a:ea typeface="HY동녘M" panose="02030600000101010101" pitchFamily="18" charset="-127"/>
                <a:cs typeface="Arial" panose="020B0604020202020204" pitchFamily="34" charset="0"/>
              </a:rPr>
              <a:t>▲삼성카드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HY동녘M" panose="02030600000101010101" pitchFamily="18" charset="-127"/>
                <a:ea typeface="HY동녘M" panose="02030600000101010101" pitchFamily="18" charset="-127"/>
                <a:cs typeface="Arial" panose="020B0604020202020204" pitchFamily="34" charset="0"/>
              </a:rPr>
              <a:t>챗봇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HY동녘M" panose="02030600000101010101" pitchFamily="18" charset="-127"/>
                <a:ea typeface="HY동녘M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HY동녘M" panose="02030600000101010101" pitchFamily="18" charset="-127"/>
                <a:ea typeface="HY동녘M" panose="02030600000101010101" pitchFamily="18" charset="-127"/>
                <a:cs typeface="Arial" panose="020B0604020202020204" pitchFamily="34" charset="0"/>
              </a:rPr>
              <a:t>sam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90AB266-0285-48E3-A403-AF84611C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96" y="2570861"/>
            <a:ext cx="4622831" cy="1405861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8" name="Google Shape;2178;p84"/>
          <p:cNvGraphicFramePr/>
          <p:nvPr/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12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F2F2F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79" name="Google Shape;2179;p8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190500" dist="38100" dir="5400000" algn="t" rotWithShape="0">
              <a:schemeClr val="lt1">
                <a:alpha val="1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LIMITATION </a:t>
            </a:r>
            <a:r>
              <a:rPr lang="en-US" sz="2000" b="1" i="1" u="none" strike="noStrike" cap="none">
                <a:solidFill>
                  <a:srgbClr val="F2F2F2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한계점</a:t>
            </a:r>
            <a:endParaRPr sz="3600" b="0" i="0" u="none" strike="noStrike" cap="none">
              <a:solidFill>
                <a:srgbClr val="F2F2F2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2180" name="Google Shape;2180;p84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1" name="Google Shape;2181;p84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2" name="Google Shape;2182;p8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3" name="Google Shape;2183;p84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E71280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4" name="Google Shape;2184;p84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5" name="Google Shape;2185;p84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86" name="Google Shape;2186;p84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2187" name="Google Shape;2187;p84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2188" name="Google Shape;2188;p84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89" name="Google Shape;2189;p84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90" name="Google Shape;2190;p84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91" name="Google Shape;2191;p84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92" name="Google Shape;2192;p84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193" name="Google Shape;2193;p84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0285126-9246-4146-B505-B79AEA072F2B}"/>
              </a:ext>
            </a:extLst>
          </p:cNvPr>
          <p:cNvSpPr/>
          <p:nvPr/>
        </p:nvSpPr>
        <p:spPr>
          <a:xfrm>
            <a:off x="1661739" y="1871662"/>
            <a:ext cx="10092339" cy="446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1.‘</a:t>
            </a:r>
            <a:r>
              <a:rPr lang="ko-KR" altLang="en-US" sz="24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카카오카드’크롤링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결과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24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자료 수가 부족해 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‘</a:t>
            </a:r>
            <a:r>
              <a:rPr lang="ko-KR" altLang="en-US" sz="24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카카오페이카드’와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합쳐 분석하였다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2.  </a:t>
            </a:r>
            <a:r>
              <a:rPr lang="ko-KR" altLang="en-US" sz="24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 지식</a:t>
            </a:r>
            <a:r>
              <a:rPr lang="en-US" altLang="ko-KR" sz="2400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</a:t>
            </a:r>
            <a:r>
              <a:rPr lang="ko-KR" altLang="en-US" sz="24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제목과 본문에 </a:t>
            </a:r>
            <a:r>
              <a:rPr lang="ko-KR" altLang="en-US" sz="24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오탈자가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많고 띄어쓰기가 </a:t>
            </a:r>
            <a:endParaRPr lang="en-US" altLang="ko-KR" sz="24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제대로 되지 않아 </a:t>
            </a:r>
            <a:r>
              <a:rPr lang="ko-KR" altLang="en-US" sz="2400" dirty="0" err="1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불용어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제거 및 명사추출 과정이 원활하지 않았다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 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3.  </a:t>
            </a:r>
            <a:r>
              <a:rPr lang="ko-KR" altLang="en-US" sz="24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 지식</a:t>
            </a:r>
            <a:r>
              <a:rPr lang="en-US" altLang="ko-KR" sz="2400" dirty="0" err="1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</a:t>
            </a:r>
            <a:r>
              <a:rPr lang="en-US" altLang="ko-KR" sz="2400" dirty="0">
                <a:solidFill>
                  <a:srgbClr val="16E23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경우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2400" dirty="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</a:t>
            </a:r>
            <a:r>
              <a:rPr lang="ko-KR" altLang="en-US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다수의 의견을 반영하지 못하는 한계점이 있었다</a:t>
            </a:r>
            <a:r>
              <a:rPr lang="en-US" altLang="ko-KR" sz="2400" dirty="0">
                <a:solidFill>
                  <a:srgbClr val="FFFFFF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1" name="Google Shape;2151;g6f113c33df_3_0"/>
          <p:cNvCxnSpPr/>
          <p:nvPr/>
        </p:nvCxnSpPr>
        <p:spPr>
          <a:xfrm>
            <a:off x="3587261" y="2473569"/>
            <a:ext cx="48066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2" name="Google Shape;2152;g6f113c33df_3_0"/>
          <p:cNvSpPr txBox="1"/>
          <p:nvPr/>
        </p:nvSpPr>
        <p:spPr>
          <a:xfrm>
            <a:off x="1781874" y="2432274"/>
            <a:ext cx="82494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3"/>
              <a:buFont typeface="Arial"/>
              <a:buNone/>
            </a:pPr>
            <a:r>
              <a:rPr lang="en-US" sz="4400" b="1">
                <a:solidFill>
                  <a:srgbClr val="E7128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Thank you</a:t>
            </a:r>
            <a:endParaRPr sz="4400" b="0" i="0" u="none" strike="noStrike" cap="none">
              <a:solidFill>
                <a:srgbClr val="E71280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cxnSp>
        <p:nvCxnSpPr>
          <p:cNvPr id="2153" name="Google Shape;2153;g6f113c33df_3_0"/>
          <p:cNvCxnSpPr/>
          <p:nvPr/>
        </p:nvCxnSpPr>
        <p:spPr>
          <a:xfrm>
            <a:off x="3587261" y="4167554"/>
            <a:ext cx="48066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6"/>
          <p:cNvGraphicFramePr/>
          <p:nvPr>
            <p:extLst>
              <p:ext uri="{D42A27DB-BD31-4B8C-83A1-F6EECF244321}">
                <p14:modId xmlns:p14="http://schemas.microsoft.com/office/powerpoint/2010/main" val="1714129887"/>
              </p:ext>
            </p:extLst>
          </p:nvPr>
        </p:nvGraphicFramePr>
        <p:xfrm>
          <a:off x="-1" y="499532"/>
          <a:ext cx="828675" cy="6358500"/>
        </p:xfrm>
        <a:graphic>
          <a:graphicData uri="http://schemas.openxmlformats.org/drawingml/2006/table">
            <a:tbl>
              <a:tblPr firstRow="1" bandRow="1">
                <a:noFill/>
                <a:tableStyleId>{C73C8F28-5196-4AA6-9BB1-2E5109015D19}</a:tableStyleId>
              </a:tblPr>
              <a:tblGrid>
                <a:gridCol w="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700" b="0" dirty="0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323F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  <a:endParaRPr sz="700" b="0" i="0" u="none" strike="noStrike" cap="none">
                        <a:solidFill>
                          <a:srgbClr val="323F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endParaRPr sz="7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720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44" name="Google Shape;344;p6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FA3C71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DATA </a:t>
            </a:r>
            <a:r>
              <a:rPr lang="en-US" sz="2000" b="1" i="1" u="none" strike="noStrike" cap="none">
                <a:solidFill>
                  <a:srgbClr val="3F3F3F"/>
                </a:solidFill>
                <a:latin typeface="HY동녘M" panose="02030600000101010101" pitchFamily="18" charset="-127"/>
                <a:ea typeface="HY동녘M" panose="02030600000101010101" pitchFamily="18" charset="-127"/>
                <a:sym typeface="Arial"/>
              </a:rPr>
              <a:t>– 전처리</a:t>
            </a:r>
            <a:endParaRPr sz="3600" b="0" i="0" u="none" strike="noStrike" cap="none">
              <a:solidFill>
                <a:srgbClr val="3F3F3F"/>
              </a:solidFill>
              <a:latin typeface="HY동녘M" panose="02030600000101010101" pitchFamily="18" charset="-127"/>
              <a:ea typeface="HY동녘M" panose="02030600000101010101" pitchFamily="18" charset="-127"/>
              <a:sym typeface="Arial"/>
            </a:endParaRPr>
          </a:p>
        </p:txBody>
      </p:sp>
      <p:sp>
        <p:nvSpPr>
          <p:cNvPr id="345" name="Google Shape;345;p6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7" name="Google Shape;347;p6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301855" y="1227715"/>
            <a:ext cx="276225" cy="276225"/>
          </a:xfrm>
          <a:prstGeom prst="ellipse">
            <a:avLst/>
          </a:prstGeom>
          <a:solidFill>
            <a:srgbClr val="FA3C7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50" name="Google Shape;350;p6"/>
          <p:cNvSpPr/>
          <p:nvPr/>
        </p:nvSpPr>
        <p:spPr>
          <a:xfrm>
            <a:off x="349697" y="1932152"/>
            <a:ext cx="175100" cy="155244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359610" y="1295930"/>
            <a:ext cx="161524" cy="14136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grpSp>
        <p:nvGrpSpPr>
          <p:cNvPr id="352" name="Google Shape;352;p6"/>
          <p:cNvGrpSpPr/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</p:grpSpPr>
        <p:sp>
          <p:nvSpPr>
            <p:cNvPr id="353" name="Google Shape;353;p6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57" name="Google Shape;357;p6"/>
          <p:cNvSpPr/>
          <p:nvPr/>
        </p:nvSpPr>
        <p:spPr>
          <a:xfrm flipH="1">
            <a:off x="372772" y="3223460"/>
            <a:ext cx="111637" cy="137059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389576" y="654843"/>
            <a:ext cx="95342" cy="16035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7026858" y="1963732"/>
            <a:ext cx="4536031" cy="4875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날짜를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기준으로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merge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MinMaxScaling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(0~1</a:t>
            </a:r>
            <a:r>
              <a:rPr lang="ko-KR" alt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사이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시계열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변환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(datetime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이용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직접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관련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키워드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제거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(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검색어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이벤트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등)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동일한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제목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제거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(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광고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확률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↑)</a:t>
            </a:r>
            <a:endParaRPr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한글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이외의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문자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제거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한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글자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잉여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스페이스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정리</a:t>
            </a:r>
            <a:endParaRPr sz="1800" dirty="0">
              <a:solidFill>
                <a:schemeClr val="bg1">
                  <a:lumMod val="6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명사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추출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(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konlpy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이용</a:t>
            </a:r>
            <a:r>
              <a:rPr lang="en-US" sz="18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)</a:t>
            </a:r>
            <a:endParaRPr sz="18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20" name="Google Shape;249;p3">
            <a:extLst>
              <a:ext uri="{FF2B5EF4-FFF2-40B4-BE49-F238E27FC236}">
                <a16:creationId xmlns:a16="http://schemas.microsoft.com/office/drawing/2014/main" xmlns="" id="{EF6BDD62-0400-4D80-8518-63F6034C34DF}"/>
              </a:ext>
            </a:extLst>
          </p:cNvPr>
          <p:cNvSpPr txBox="1"/>
          <p:nvPr/>
        </p:nvSpPr>
        <p:spPr>
          <a:xfrm>
            <a:off x="1499748" y="1246032"/>
            <a:ext cx="4862551" cy="5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정형 데이터</a:t>
            </a:r>
            <a:endParaRPr lang="en-US" altLang="ko-KR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endParaRPr lang="ko-KR" altLang="en-US" sz="1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① 소비자동향조사</a:t>
            </a: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② 경기종합지수</a:t>
            </a:r>
          </a:p>
          <a:p>
            <a:pPr lvl="0">
              <a:lnSpc>
                <a:spcPct val="150000"/>
              </a:lnSpc>
            </a:pPr>
            <a:endParaRPr lang="ko-KR" altLang="en-US" sz="36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 비정형 데이터</a:t>
            </a:r>
            <a:endParaRPr lang="en-US" altLang="ko-KR" sz="24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endParaRPr lang="ko-KR" altLang="en-US" sz="1000" dirty="0">
              <a:solidFill>
                <a:schemeClr val="dk1"/>
              </a:solidFill>
              <a:latin typeface="HY동녘M" panose="02030600000101010101" pitchFamily="18" charset="-127"/>
              <a:ea typeface="HY동녘M" panose="02030600000101010101" pitchFamily="18" charset="-127"/>
              <a:cs typeface="Malgun Gothic"/>
              <a:sym typeface="Malgun Gothic"/>
            </a:endParaRP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③ 뉴스 헤드라인 및 요약 본문</a:t>
            </a:r>
          </a:p>
          <a:p>
            <a:pPr marL="76200" lvl="0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ko-KR" altLang="en-US" sz="2000" dirty="0">
                <a:solidFill>
                  <a:schemeClr val="dk1"/>
                </a:solidFill>
                <a:latin typeface="HY동녘M" panose="02030600000101010101" pitchFamily="18" charset="-127"/>
                <a:ea typeface="HY동녘M" panose="02030600000101010101" pitchFamily="18" charset="-127"/>
                <a:cs typeface="Malgun Gothic"/>
                <a:sym typeface="Malgun Gothic"/>
              </a:rPr>
              <a:t>④ 주요 카드사 이벤트 데이터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1FC2F7E-CA21-4204-A452-9868FDDADDF8}"/>
              </a:ext>
            </a:extLst>
          </p:cNvPr>
          <p:cNvCxnSpPr/>
          <p:nvPr/>
        </p:nvCxnSpPr>
        <p:spPr>
          <a:xfrm flipV="1">
            <a:off x="1232032" y="3435215"/>
            <a:ext cx="10549289" cy="683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3AD5C7-48A8-4DEA-B6A5-40B0FA0C0065}"/>
              </a:ext>
            </a:extLst>
          </p:cNvPr>
          <p:cNvSpPr txBox="1"/>
          <p:nvPr/>
        </p:nvSpPr>
        <p:spPr>
          <a:xfrm>
            <a:off x="5741217" y="2103560"/>
            <a:ext cx="1114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>
                    <a:lumMod val="65000"/>
                  </a:schemeClr>
                </a:solidFill>
              </a:rPr>
              <a:t>☞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188D997-DBE4-481F-8C15-FBFC047D244F}"/>
              </a:ext>
            </a:extLst>
          </p:cNvPr>
          <p:cNvSpPr txBox="1"/>
          <p:nvPr/>
        </p:nvSpPr>
        <p:spPr>
          <a:xfrm>
            <a:off x="5739613" y="4623779"/>
            <a:ext cx="1114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>
                    <a:lumMod val="65000"/>
                  </a:schemeClr>
                </a:solidFill>
              </a:rPr>
              <a:t>☞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6834</Words>
  <Application>Microsoft Office PowerPoint</Application>
  <PresentationFormat>사용자 지정</PresentationFormat>
  <Paragraphs>1663</Paragraphs>
  <Slides>84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0" baseType="lpstr">
      <vt:lpstr>굴림</vt:lpstr>
      <vt:lpstr>Arial</vt:lpstr>
      <vt:lpstr>Malgun Gothic</vt:lpstr>
      <vt:lpstr>Wingdings</vt:lpstr>
      <vt:lpstr>HY동녘M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LGR7</cp:lastModifiedBy>
  <cp:revision>91</cp:revision>
  <dcterms:created xsi:type="dcterms:W3CDTF">2019-06-19T05:11:07Z</dcterms:created>
  <dcterms:modified xsi:type="dcterms:W3CDTF">2020-04-08T15:36:28Z</dcterms:modified>
</cp:coreProperties>
</file>